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6B69"/>
    <a:srgbClr val="1D4863"/>
    <a:srgbClr val="2D9DDD"/>
    <a:srgbClr val="FECC00"/>
    <a:srgbClr val="45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32" y="-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13A2-C35B-48A8-8D0C-40C75FD41E4F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3348-9EF2-482F-AB29-56D74D5CF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891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13A2-C35B-48A8-8D0C-40C75FD41E4F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3348-9EF2-482F-AB29-56D74D5CF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2358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13A2-C35B-48A8-8D0C-40C75FD41E4F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3348-9EF2-482F-AB29-56D74D5CF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354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13A2-C35B-48A8-8D0C-40C75FD41E4F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3348-9EF2-482F-AB29-56D74D5CF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8988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13A2-C35B-48A8-8D0C-40C75FD41E4F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3348-9EF2-482F-AB29-56D74D5CF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864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13A2-C35B-48A8-8D0C-40C75FD41E4F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3348-9EF2-482F-AB29-56D74D5CF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7954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13A2-C35B-48A8-8D0C-40C75FD41E4F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3348-9EF2-482F-AB29-56D74D5CF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3215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13A2-C35B-48A8-8D0C-40C75FD41E4F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3348-9EF2-482F-AB29-56D74D5CF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695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13A2-C35B-48A8-8D0C-40C75FD41E4F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3348-9EF2-482F-AB29-56D74D5CF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8862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13A2-C35B-48A8-8D0C-40C75FD41E4F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3348-9EF2-482F-AB29-56D74D5CF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2357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13A2-C35B-48A8-8D0C-40C75FD41E4F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3348-9EF2-482F-AB29-56D74D5CF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0974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113A2-C35B-48A8-8D0C-40C75FD41E4F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93348-9EF2-482F-AB29-56D74D5CF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352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ZoneTexte 33">
            <a:extLst>
              <a:ext uri="{FF2B5EF4-FFF2-40B4-BE49-F238E27FC236}">
                <a16:creationId xmlns:a16="http://schemas.microsoft.com/office/drawing/2014/main" id="{76F1AEEF-4DC7-4835-887C-E5FD9E7C9997}"/>
              </a:ext>
            </a:extLst>
          </p:cNvPr>
          <p:cNvSpPr txBox="1"/>
          <p:nvPr/>
        </p:nvSpPr>
        <p:spPr>
          <a:xfrm>
            <a:off x="108045" y="98595"/>
            <a:ext cx="3118020" cy="215683"/>
          </a:xfrm>
          <a:prstGeom prst="rect">
            <a:avLst/>
          </a:prstGeom>
          <a:solidFill>
            <a:srgbClr val="ED6B69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46A600B7-C958-4A23-AE55-5ECC0E4E5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9244" y="1909187"/>
            <a:ext cx="10691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12" name="Group 17">
            <a:extLst>
              <a:ext uri="{FF2B5EF4-FFF2-40B4-BE49-F238E27FC236}">
                <a16:creationId xmlns:a16="http://schemas.microsoft.com/office/drawing/2014/main" id="{FD66B683-812D-4F17-ABA2-C0F2FE169526}"/>
              </a:ext>
            </a:extLst>
          </p:cNvPr>
          <p:cNvGrpSpPr>
            <a:grpSpLocks/>
          </p:cNvGrpSpPr>
          <p:nvPr/>
        </p:nvGrpSpPr>
        <p:grpSpPr>
          <a:xfrm>
            <a:off x="10262468" y="188580"/>
            <a:ext cx="257361" cy="230520"/>
            <a:chOff x="0" y="0"/>
            <a:chExt cx="326390" cy="326390"/>
          </a:xfrm>
        </p:grpSpPr>
        <p:sp>
          <p:nvSpPr>
            <p:cNvPr id="13" name="Graphic 18">
              <a:extLst>
                <a:ext uri="{FF2B5EF4-FFF2-40B4-BE49-F238E27FC236}">
                  <a16:creationId xmlns:a16="http://schemas.microsoft.com/office/drawing/2014/main" id="{5D085CA0-DC7E-482E-A89E-852955929B59}"/>
                </a:ext>
              </a:extLst>
            </p:cNvPr>
            <p:cNvSpPr/>
            <p:nvPr/>
          </p:nvSpPr>
          <p:spPr>
            <a:xfrm>
              <a:off x="0" y="0"/>
              <a:ext cx="326390" cy="326390"/>
            </a:xfrm>
            <a:custGeom>
              <a:avLst/>
              <a:gdLst/>
              <a:ahLst/>
              <a:cxnLst/>
              <a:rect l="l" t="t" r="r" b="b"/>
              <a:pathLst>
                <a:path w="326390" h="326390">
                  <a:moveTo>
                    <a:pt x="163068" y="0"/>
                  </a:moveTo>
                  <a:lnTo>
                    <a:pt x="119719" y="5824"/>
                  </a:lnTo>
                  <a:lnTo>
                    <a:pt x="80766" y="22261"/>
                  </a:lnTo>
                  <a:lnTo>
                    <a:pt x="47763" y="47756"/>
                  </a:lnTo>
                  <a:lnTo>
                    <a:pt x="22264" y="80756"/>
                  </a:lnTo>
                  <a:lnTo>
                    <a:pt x="5825" y="119707"/>
                  </a:lnTo>
                  <a:lnTo>
                    <a:pt x="0" y="163055"/>
                  </a:lnTo>
                  <a:lnTo>
                    <a:pt x="5825" y="206403"/>
                  </a:lnTo>
                  <a:lnTo>
                    <a:pt x="22264" y="245356"/>
                  </a:lnTo>
                  <a:lnTo>
                    <a:pt x="47763" y="278360"/>
                  </a:lnTo>
                  <a:lnTo>
                    <a:pt x="80766" y="303858"/>
                  </a:lnTo>
                  <a:lnTo>
                    <a:pt x="119719" y="320298"/>
                  </a:lnTo>
                  <a:lnTo>
                    <a:pt x="163068" y="326123"/>
                  </a:lnTo>
                  <a:lnTo>
                    <a:pt x="206416" y="320298"/>
                  </a:lnTo>
                  <a:lnTo>
                    <a:pt x="245369" y="303858"/>
                  </a:lnTo>
                  <a:lnTo>
                    <a:pt x="278372" y="278360"/>
                  </a:lnTo>
                  <a:lnTo>
                    <a:pt x="303871" y="245356"/>
                  </a:lnTo>
                  <a:lnTo>
                    <a:pt x="320310" y="206403"/>
                  </a:lnTo>
                  <a:lnTo>
                    <a:pt x="326136" y="163055"/>
                  </a:lnTo>
                  <a:lnTo>
                    <a:pt x="320310" y="119707"/>
                  </a:lnTo>
                  <a:lnTo>
                    <a:pt x="303871" y="80756"/>
                  </a:lnTo>
                  <a:lnTo>
                    <a:pt x="278372" y="47756"/>
                  </a:lnTo>
                  <a:lnTo>
                    <a:pt x="245369" y="22261"/>
                  </a:lnTo>
                  <a:lnTo>
                    <a:pt x="206416" y="5824"/>
                  </a:lnTo>
                  <a:lnTo>
                    <a:pt x="163068" y="0"/>
                  </a:lnTo>
                  <a:close/>
                </a:path>
              </a:pathLst>
            </a:custGeom>
            <a:solidFill>
              <a:srgbClr val="009BDB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14" name="Graphic 19">
              <a:extLst>
                <a:ext uri="{FF2B5EF4-FFF2-40B4-BE49-F238E27FC236}">
                  <a16:creationId xmlns:a16="http://schemas.microsoft.com/office/drawing/2014/main" id="{B607C6ED-7F7A-45EF-8319-665DD79C0B16}"/>
                </a:ext>
              </a:extLst>
            </p:cNvPr>
            <p:cNvSpPr/>
            <p:nvPr/>
          </p:nvSpPr>
          <p:spPr>
            <a:xfrm>
              <a:off x="115959" y="72467"/>
              <a:ext cx="73025" cy="181610"/>
            </a:xfrm>
            <a:custGeom>
              <a:avLst/>
              <a:gdLst/>
              <a:ahLst/>
              <a:cxnLst/>
              <a:rect l="l" t="t" r="r" b="b"/>
              <a:pathLst>
                <a:path w="73025" h="181610">
                  <a:moveTo>
                    <a:pt x="0" y="0"/>
                  </a:moveTo>
                  <a:lnTo>
                    <a:pt x="72478" y="90589"/>
                  </a:lnTo>
                  <a:lnTo>
                    <a:pt x="7251" y="181178"/>
                  </a:lnTo>
                </a:path>
              </a:pathLst>
            </a:custGeom>
            <a:ln w="46024">
              <a:solidFill>
                <a:srgbClr val="FFFFFF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</p:grpSp>
      <p:sp>
        <p:nvSpPr>
          <p:cNvPr id="15" name="Rectangle 5">
            <a:extLst>
              <a:ext uri="{FF2B5EF4-FFF2-40B4-BE49-F238E27FC236}">
                <a16:creationId xmlns:a16="http://schemas.microsoft.com/office/drawing/2014/main" id="{8421B105-F32F-43F2-AD52-0FBBEB1B5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8323" y="998932"/>
            <a:ext cx="3541354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1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11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900" b="1" i="0" u="none" strike="noStrike" cap="none" normalizeH="0" baseline="0" dirty="0">
                <a:ln>
                  <a:noFill/>
                </a:ln>
                <a:solidFill>
                  <a:srgbClr val="EC6B69"/>
                </a:solidFill>
                <a:effectLst/>
                <a:latin typeface="Codec Pro ExtraBold" panose="00000700000000000000" pitchFamily="50" charset="0"/>
                <a:ea typeface="Arial" panose="020B0604020202020204" pitchFamily="34" charset="0"/>
              </a:rPr>
              <a:t>Les représentants des cultes</a:t>
            </a:r>
            <a:endParaRPr kumimoji="0" lang="fr-FR" altLang="fr-FR" sz="1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11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900" b="1" i="0" u="none" strike="noStrike" cap="none" normalizeH="0" baseline="0" dirty="0">
                <a:ln>
                  <a:noFill/>
                </a:ln>
                <a:solidFill>
                  <a:srgbClr val="009BDB"/>
                </a:solidFill>
                <a:effectLst/>
                <a:latin typeface="Codec Pro ExtraBold" panose="00000700000000000000" pitchFamily="50" charset="0"/>
                <a:ea typeface="Arial" panose="020B0604020202020204" pitchFamily="34" charset="0"/>
              </a:rPr>
              <a:t>au CHU de Nice</a:t>
            </a:r>
            <a:endParaRPr kumimoji="0" lang="fr-FR" altLang="fr-FR" sz="1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BFAE0EFE-2F75-4C38-8C96-7C9536DF9C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4842" y="2230253"/>
            <a:ext cx="1920588" cy="2363875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65F99727-234D-462A-A512-9064FFA1F2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6217" y="6983083"/>
            <a:ext cx="892832" cy="457199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91124B49-8593-4CFE-B675-0C38F97F5DE7}"/>
              </a:ext>
            </a:extLst>
          </p:cNvPr>
          <p:cNvSpPr/>
          <p:nvPr/>
        </p:nvSpPr>
        <p:spPr>
          <a:xfrm>
            <a:off x="9106069" y="123527"/>
            <a:ext cx="12948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spc="-10" dirty="0">
                <a:solidFill>
                  <a:srgbClr val="004C63"/>
                </a:solidFill>
                <a:latin typeface="Codec Pro" panose="00000500000000000000" pitchFamily="50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INFORMATION </a:t>
            </a:r>
          </a:p>
          <a:p>
            <a:pPr algn="ctr"/>
            <a:r>
              <a:rPr lang="fr-FR" sz="1000" spc="-10" dirty="0">
                <a:solidFill>
                  <a:srgbClr val="004C63"/>
                </a:solidFill>
                <a:latin typeface="Codec Pro" panose="00000500000000000000" pitchFamily="50" charset="0"/>
                <a:cs typeface="Lucida Sans Unicode" panose="020B0602030504020204" pitchFamily="34" charset="0"/>
              </a:rPr>
              <a:t>PATIENTS</a:t>
            </a:r>
            <a:endParaRPr lang="fr-FR" sz="1000" dirty="0"/>
          </a:p>
        </p:txBody>
      </p:sp>
      <p:pic>
        <p:nvPicPr>
          <p:cNvPr id="59" name="Image 58">
            <a:extLst>
              <a:ext uri="{FF2B5EF4-FFF2-40B4-BE49-F238E27FC236}">
                <a16:creationId xmlns:a16="http://schemas.microsoft.com/office/drawing/2014/main" id="{D85CF464-296D-4802-905E-0DFEE9A34227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577" y="5576593"/>
            <a:ext cx="1136658" cy="113665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1B5E82AF-480B-415D-9893-0A26B6851B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138323" y="4966513"/>
            <a:ext cx="1636213" cy="2585399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D3900AB4-FD2F-44D9-B173-2EB2525CC6AA}"/>
              </a:ext>
            </a:extLst>
          </p:cNvPr>
          <p:cNvSpPr/>
          <p:nvPr/>
        </p:nvSpPr>
        <p:spPr>
          <a:xfrm>
            <a:off x="62512" y="68148"/>
            <a:ext cx="326640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  <a:latin typeface="Codec Pro" panose="00000500000000000000" pitchFamily="50" charset="0"/>
              </a:rPr>
              <a:t>[Charte de la personne hospitalisée] </a:t>
            </a:r>
          </a:p>
          <a:p>
            <a:pPr algn="just"/>
            <a:r>
              <a:rPr lang="fr-FR" sz="1200" dirty="0">
                <a:solidFill>
                  <a:srgbClr val="2D9DDD"/>
                </a:solidFill>
                <a:latin typeface="Codec Pro" panose="00000500000000000000" pitchFamily="50" charset="0"/>
              </a:rPr>
              <a:t>Conformément à la Charte de la personne hospitalisée, « </a:t>
            </a:r>
            <a:r>
              <a:rPr lang="fr-FR" sz="1200" i="1" dirty="0">
                <a:solidFill>
                  <a:srgbClr val="2D9DDD"/>
                </a:solidFill>
                <a:latin typeface="Codec Pro" panose="00000500000000000000" pitchFamily="50" charset="0"/>
              </a:rPr>
              <a:t>l’établissement veille au respect des croyances et convictions des personnes accueillies. (…) Toutefois, leur expression ne doit porter atteinte ni au fonctionnement du service, ni à la qualité des soins, ni aux règles d’hygiène, ni à la tranquillité des autres personnes hospitalisées et de leurs proches </a:t>
            </a:r>
            <a:r>
              <a:rPr lang="fr-FR" sz="1200" dirty="0">
                <a:solidFill>
                  <a:srgbClr val="2D9DDD"/>
                </a:solidFill>
                <a:latin typeface="Codec Pro" panose="00000500000000000000" pitchFamily="50" charset="0"/>
              </a:rPr>
              <a:t>».</a:t>
            </a:r>
          </a:p>
          <a:p>
            <a:pPr algn="just"/>
            <a:endParaRPr lang="fr-FR" sz="1200" dirty="0">
              <a:solidFill>
                <a:schemeClr val="tx1">
                  <a:lumMod val="50000"/>
                  <a:lumOff val="50000"/>
                </a:schemeClr>
              </a:solidFill>
              <a:latin typeface="Codec Pro" panose="00000500000000000000" pitchFamily="50" charset="0"/>
            </a:endParaRPr>
          </a:p>
          <a:p>
            <a:pPr algn="just"/>
            <a:endParaRPr lang="fr-FR" sz="1000" b="1" kern="0" dirty="0">
              <a:solidFill>
                <a:srgbClr val="009BDB"/>
              </a:solidFill>
              <a:latin typeface="Codec Pro" panose="00000500000000000000" pitchFamily="50" charset="0"/>
            </a:endParaRPr>
          </a:p>
          <a:p>
            <a:pPr algn="just"/>
            <a:r>
              <a:rPr lang="fr-FR" sz="1200" b="1" dirty="0">
                <a:latin typeface="Codec Pro" panose="00000500000000000000" pitchFamily="50" charset="0"/>
              </a:rPr>
              <a:t>Le CHU de Nice dispose d’un service d’aumônerie dédié.</a:t>
            </a:r>
          </a:p>
          <a:p>
            <a:pPr algn="ctr"/>
            <a:endParaRPr lang="fr-FR" sz="600" b="1" kern="0" dirty="0">
              <a:solidFill>
                <a:srgbClr val="009BDB"/>
              </a:solidFill>
              <a:latin typeface="Codec Pro" panose="00000500000000000000" pitchFamily="50" charset="0"/>
            </a:endParaRPr>
          </a:p>
          <a:p>
            <a:pPr algn="ctr"/>
            <a:r>
              <a:rPr lang="fr-FR" sz="1200" b="1" kern="0" dirty="0">
                <a:solidFill>
                  <a:srgbClr val="084963"/>
                </a:solidFill>
                <a:latin typeface="Codec Pro" panose="00000500000000000000" pitchFamily="50" charset="0"/>
              </a:rPr>
              <a:t>Son action repose</a:t>
            </a:r>
          </a:p>
          <a:p>
            <a:pPr algn="ctr"/>
            <a:r>
              <a:rPr lang="fr-FR" sz="1200" b="1" kern="0" dirty="0">
                <a:solidFill>
                  <a:srgbClr val="084963"/>
                </a:solidFill>
                <a:latin typeface="Codec Pro" panose="00000500000000000000" pitchFamily="50" charset="0"/>
              </a:rPr>
              <a:t>sur trois dimensions :</a:t>
            </a:r>
          </a:p>
          <a:p>
            <a:pPr algn="just"/>
            <a:endParaRPr lang="fr-FR" sz="1200" b="1" kern="0" dirty="0">
              <a:solidFill>
                <a:srgbClr val="009BDB"/>
              </a:solidFill>
              <a:latin typeface="Codec Pro" panose="00000500000000000000" pitchFamily="50" charset="0"/>
            </a:endParaRPr>
          </a:p>
          <a:p>
            <a:pPr algn="just"/>
            <a:endParaRPr lang="fr-FR" sz="1200" b="1" kern="0" dirty="0">
              <a:solidFill>
                <a:srgbClr val="009BDB"/>
              </a:solidFill>
              <a:latin typeface="Codec Pro" panose="00000500000000000000" pitchFamily="50" charset="0"/>
            </a:endParaRPr>
          </a:p>
          <a:p>
            <a:pPr algn="just"/>
            <a:endParaRPr lang="fr-FR" sz="1200" b="1" kern="0" dirty="0">
              <a:solidFill>
                <a:srgbClr val="009BDB"/>
              </a:solidFill>
              <a:latin typeface="Codec Pro" panose="00000500000000000000" pitchFamily="50" charset="0"/>
            </a:endParaRPr>
          </a:p>
          <a:p>
            <a:pPr algn="just"/>
            <a:endParaRPr lang="fr-FR" sz="1200" dirty="0">
              <a:latin typeface="Codec Pro" panose="00000500000000000000" pitchFamily="50" charset="0"/>
            </a:endParaRPr>
          </a:p>
          <a:p>
            <a:pPr algn="just"/>
            <a:endParaRPr lang="fr-FR" sz="1200" dirty="0">
              <a:latin typeface="Codec Pro" panose="00000500000000000000" pitchFamily="50" charset="0"/>
            </a:endParaRPr>
          </a:p>
          <a:p>
            <a:pPr algn="just"/>
            <a:endParaRPr lang="fr-FR" sz="1200" dirty="0">
              <a:latin typeface="Codec Pro" panose="00000500000000000000" pitchFamily="50" charset="0"/>
            </a:endParaRPr>
          </a:p>
          <a:p>
            <a:pPr algn="just"/>
            <a:endParaRPr lang="fr-FR" sz="1200" dirty="0">
              <a:latin typeface="Codec Pro" panose="00000500000000000000" pitchFamily="50" charset="0"/>
            </a:endParaRPr>
          </a:p>
          <a:p>
            <a:pPr algn="just"/>
            <a:endParaRPr lang="fr-FR" sz="1200" dirty="0">
              <a:latin typeface="Codec Pro" panose="00000500000000000000" pitchFamily="50" charset="0"/>
            </a:endParaRPr>
          </a:p>
          <a:p>
            <a:pPr algn="just"/>
            <a:endParaRPr lang="fr-FR" sz="1200" dirty="0">
              <a:latin typeface="Codec Pro" panose="00000500000000000000" pitchFamily="50" charset="0"/>
            </a:endParaRPr>
          </a:p>
          <a:p>
            <a:pPr algn="just"/>
            <a:endParaRPr lang="fr-FR" sz="1200" dirty="0">
              <a:latin typeface="Codec Pro" panose="00000500000000000000" pitchFamily="50" charset="0"/>
            </a:endParaRPr>
          </a:p>
          <a:p>
            <a:pPr algn="just"/>
            <a:endParaRPr lang="fr-FR" sz="1000" dirty="0">
              <a:latin typeface="Codec Pro" panose="00000500000000000000" pitchFamily="50" charset="0"/>
            </a:endParaRP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Dans le respect de la laïcité, les aumôniers exercent sur tous les sites, au service de tous. Ils ont notamment la charge d’assurer le service du culte auquel ils appartiennent.</a:t>
            </a:r>
          </a:p>
          <a:p>
            <a:pPr algn="just"/>
            <a:endParaRPr lang="fr-FR" sz="1000" dirty="0">
              <a:latin typeface="Codec Pro" panose="00000500000000000000" pitchFamily="50" charset="0"/>
            </a:endParaRPr>
          </a:p>
          <a:p>
            <a:pPr algn="just"/>
            <a:r>
              <a:rPr lang="fr-FR" sz="1200" b="1" kern="0" dirty="0">
                <a:solidFill>
                  <a:srgbClr val="084963"/>
                </a:solidFill>
                <a:latin typeface="Codec Pro" panose="00000500000000000000" pitchFamily="50" charset="0"/>
              </a:rPr>
              <a:t>Quels que soient vos croyances ou besoins spirituels, ils sont à votre écoute et sont présents pour vous accompagner. Ils peuvent également vous mettre en relation avec un représentant du culte de votre choix.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A0E17D6-DCD1-44FB-A4A6-715693BF4D16}"/>
              </a:ext>
            </a:extLst>
          </p:cNvPr>
          <p:cNvSpPr/>
          <p:nvPr/>
        </p:nvSpPr>
        <p:spPr>
          <a:xfrm>
            <a:off x="3658090" y="199775"/>
            <a:ext cx="32537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dirty="0">
                <a:latin typeface="Codec Pro" panose="00000500000000000000" pitchFamily="50" charset="0"/>
              </a:rPr>
              <a:t>N’hésitez pas à venir à la rencontre des aumôniers. Vous pouvez les contacter directement ou par l’intermédiaire des professionnels de santé.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8C18E4A6-0F1B-4201-B010-5E26A2FF8E2D}"/>
              </a:ext>
            </a:extLst>
          </p:cNvPr>
          <p:cNvSpPr txBox="1"/>
          <p:nvPr/>
        </p:nvSpPr>
        <p:spPr>
          <a:xfrm>
            <a:off x="3697614" y="1945868"/>
            <a:ext cx="3281163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kern="0" dirty="0">
                <a:solidFill>
                  <a:srgbClr val="EC6B69"/>
                </a:solidFill>
                <a:latin typeface="Codec Pro ExtraBold" panose="000007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écoute</a:t>
            </a:r>
          </a:p>
          <a:p>
            <a:pPr algn="ctr"/>
            <a:r>
              <a:rPr lang="fr-FR" sz="2000" b="1" kern="0" dirty="0">
                <a:solidFill>
                  <a:srgbClr val="45AADC"/>
                </a:solidFill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présence </a:t>
            </a:r>
            <a:r>
              <a:rPr lang="fr-FR" sz="1200" b="1" kern="0" dirty="0">
                <a:solidFill>
                  <a:schemeClr val="accent4"/>
                </a:solidFill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accompagnement</a:t>
            </a:r>
          </a:p>
          <a:p>
            <a:pPr algn="ctr"/>
            <a:r>
              <a:rPr lang="fr-FR" sz="1400" kern="0" dirty="0">
                <a:solidFill>
                  <a:srgbClr val="EC6B69"/>
                </a:solidFill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aumônerie </a:t>
            </a:r>
            <a:r>
              <a:rPr lang="fr-FR" sz="1400" b="1" kern="0" dirty="0">
                <a:solidFill>
                  <a:srgbClr val="EC6B69"/>
                </a:solidFill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 </a:t>
            </a:r>
            <a:r>
              <a:rPr lang="fr-FR" sz="2400" b="1" kern="0" dirty="0">
                <a:solidFill>
                  <a:srgbClr val="45AADC"/>
                </a:solidFill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recueil  </a:t>
            </a:r>
            <a:r>
              <a:rPr lang="fr-FR" sz="1200" b="1" kern="0" dirty="0">
                <a:solidFill>
                  <a:srgbClr val="084963"/>
                </a:solidFill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recevoir</a:t>
            </a:r>
            <a:endParaRPr lang="fr-FR" sz="1200" b="1" kern="0" dirty="0">
              <a:solidFill>
                <a:srgbClr val="084963"/>
              </a:solidFill>
              <a:latin typeface="Codec Pro" panose="00000500000000000000" pitchFamily="50" charset="0"/>
              <a:ea typeface="Lucida Sans Unicode" panose="020B0602030504020204" pitchFamily="34" charset="0"/>
            </a:endParaRPr>
          </a:p>
          <a:p>
            <a:pPr algn="ctr"/>
            <a:r>
              <a:rPr lang="fr-FR" sz="1200" b="1" kern="0" dirty="0">
                <a:solidFill>
                  <a:srgbClr val="084963"/>
                </a:solidFill>
                <a:latin typeface="Codec Pro" panose="00000500000000000000" pitchFamily="50" charset="0"/>
                <a:ea typeface="Lucida Sans Unicode" panose="020B0602030504020204" pitchFamily="34" charset="0"/>
              </a:rPr>
              <a:t>bénévoles   </a:t>
            </a:r>
            <a:r>
              <a:rPr lang="fr-FR" sz="2800" b="1" kern="0" dirty="0">
                <a:solidFill>
                  <a:schemeClr val="accent4"/>
                </a:solidFill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respect  </a:t>
            </a:r>
            <a:r>
              <a:rPr lang="fr-FR" sz="1000" b="1" kern="0" dirty="0">
                <a:solidFill>
                  <a:srgbClr val="EC6B69"/>
                </a:solidFill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proches</a:t>
            </a:r>
          </a:p>
          <a:p>
            <a:pPr algn="ctr"/>
            <a:r>
              <a:rPr lang="fr-FR" sz="1200" b="1" kern="0" dirty="0">
                <a:solidFill>
                  <a:srgbClr val="FECC00"/>
                </a:solidFill>
                <a:latin typeface="Codec Pro ExtraBold" panose="00000700000000000000" pitchFamily="50" charset="0"/>
                <a:ea typeface="Lucida Sans Unicode" panose="020B0602030504020204" pitchFamily="34" charset="0"/>
              </a:rPr>
              <a:t>paroles </a:t>
            </a:r>
            <a:r>
              <a:rPr lang="fr-FR" sz="1200" b="1" kern="0" dirty="0">
                <a:solidFill>
                  <a:srgbClr val="084963"/>
                </a:solidFill>
                <a:latin typeface="Codec Pro ExtraBold" panose="00000700000000000000" pitchFamily="50" charset="0"/>
                <a:ea typeface="Lucida Sans Unicode" panose="020B0602030504020204" pitchFamily="34" charset="0"/>
              </a:rPr>
              <a:t> équipes</a:t>
            </a:r>
            <a:r>
              <a:rPr lang="fr-FR" sz="1200" b="1" kern="0" dirty="0">
                <a:solidFill>
                  <a:srgbClr val="084963"/>
                </a:solidFill>
                <a:latin typeface="Codec Pro" panose="00000500000000000000" pitchFamily="50" charset="0"/>
                <a:ea typeface="Lucida Sans Unicode" panose="020B0602030504020204" pitchFamily="34" charset="0"/>
              </a:rPr>
              <a:t> </a:t>
            </a:r>
            <a:r>
              <a:rPr lang="fr-FR" sz="2400" b="1" kern="0" dirty="0">
                <a:solidFill>
                  <a:srgbClr val="45AADC"/>
                </a:solidFill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proximité</a:t>
            </a:r>
          </a:p>
          <a:p>
            <a:pPr algn="ctr"/>
            <a:r>
              <a:rPr lang="fr-FR" sz="1200" b="1" kern="0" dirty="0">
                <a:solidFill>
                  <a:schemeClr val="accent4"/>
                </a:solidFill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regard   </a:t>
            </a:r>
            <a:r>
              <a:rPr lang="fr-FR" sz="2800" b="1" kern="0" dirty="0">
                <a:solidFill>
                  <a:srgbClr val="EC6B69"/>
                </a:solidFill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réconfort</a:t>
            </a:r>
          </a:p>
          <a:p>
            <a:pPr algn="ctr"/>
            <a:r>
              <a:rPr lang="fr-FR" sz="1400" b="1" kern="0" dirty="0">
                <a:solidFill>
                  <a:srgbClr val="084963"/>
                </a:solidFill>
                <a:latin typeface="Codec Pro" panose="00000500000000000000" pitchFamily="50" charset="0"/>
                <a:ea typeface="Lucida Sans Unicode" panose="020B0602030504020204" pitchFamily="34" charset="0"/>
              </a:rPr>
              <a:t>silence</a:t>
            </a:r>
            <a:r>
              <a:rPr lang="fr-FR" sz="2400" b="1" kern="0" dirty="0">
                <a:solidFill>
                  <a:srgbClr val="084963"/>
                </a:solidFill>
                <a:latin typeface="Codec Pro" panose="00000500000000000000" pitchFamily="50" charset="0"/>
                <a:ea typeface="Lucida Sans Unicode" panose="020B0602030504020204" pitchFamily="34" charset="0"/>
              </a:rPr>
              <a:t> </a:t>
            </a:r>
            <a:r>
              <a:rPr lang="fr-FR" sz="2000" b="1" kern="0" dirty="0">
                <a:solidFill>
                  <a:schemeClr val="accent4"/>
                </a:solidFill>
                <a:latin typeface="Codec Pro ExtraBold" panose="000007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accueil</a:t>
            </a:r>
          </a:p>
          <a:p>
            <a:pPr algn="ctr"/>
            <a:r>
              <a:rPr lang="fr-FR" sz="2000" b="1" kern="0" dirty="0">
                <a:solidFill>
                  <a:srgbClr val="45AADC"/>
                </a:solidFill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spiritualité</a:t>
            </a:r>
          </a:p>
          <a:p>
            <a:pPr algn="ctr"/>
            <a:r>
              <a:rPr lang="fr-FR" sz="1400" b="1" kern="0" dirty="0">
                <a:solidFill>
                  <a:srgbClr val="EC6B69"/>
                </a:solidFill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dialogue</a:t>
            </a:r>
          </a:p>
          <a:p>
            <a:pPr algn="ctr"/>
            <a:r>
              <a:rPr lang="fr-FR" sz="1200" b="1" kern="0" dirty="0">
                <a:solidFill>
                  <a:srgbClr val="084963"/>
                </a:solidFill>
                <a:latin typeface="Codec Pro" panose="00000500000000000000" pitchFamily="50" charset="0"/>
                <a:ea typeface="Lucida Sans Unicode" panose="020B0602030504020204" pitchFamily="34" charset="0"/>
              </a:rPr>
              <a:t>visite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1F5B672-6897-4D17-836C-3FAE42F3B5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8184" y="6983083"/>
            <a:ext cx="896190" cy="457240"/>
          </a:xfrm>
          <a:prstGeom prst="rect">
            <a:avLst/>
          </a:prstGeom>
        </p:spPr>
      </p:pic>
      <p:grpSp>
        <p:nvGrpSpPr>
          <p:cNvPr id="4" name="Groupe 3">
            <a:extLst>
              <a:ext uri="{FF2B5EF4-FFF2-40B4-BE49-F238E27FC236}">
                <a16:creationId xmlns:a16="http://schemas.microsoft.com/office/drawing/2014/main" id="{9770A7B3-4629-4402-9132-FFE48CC101DC}"/>
              </a:ext>
            </a:extLst>
          </p:cNvPr>
          <p:cNvGrpSpPr/>
          <p:nvPr/>
        </p:nvGrpSpPr>
        <p:grpSpPr>
          <a:xfrm>
            <a:off x="108045" y="3382521"/>
            <a:ext cx="3217425" cy="1810694"/>
            <a:chOff x="213928" y="3067754"/>
            <a:chExt cx="3250218" cy="1812773"/>
          </a:xfrm>
        </p:grpSpPr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49F903D8-1C9E-4FF9-9539-7BD9233D65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7954" y="3719705"/>
              <a:ext cx="1182246" cy="1158770"/>
            </a:xfrm>
            <a:custGeom>
              <a:avLst/>
              <a:gdLst>
                <a:gd name="T0" fmla="*/ 1232 w 2619"/>
                <a:gd name="T1" fmla="*/ 2 h 2618"/>
                <a:gd name="T2" fmla="*/ 1082 w 2619"/>
                <a:gd name="T3" fmla="*/ 19 h 2618"/>
                <a:gd name="T4" fmla="*/ 937 w 2619"/>
                <a:gd name="T5" fmla="*/ 53 h 2618"/>
                <a:gd name="T6" fmla="*/ 799 w 2619"/>
                <a:gd name="T7" fmla="*/ 102 h 2618"/>
                <a:gd name="T8" fmla="*/ 669 w 2619"/>
                <a:gd name="T9" fmla="*/ 166 h 2618"/>
                <a:gd name="T10" fmla="*/ 547 w 2619"/>
                <a:gd name="T11" fmla="*/ 244 h 2618"/>
                <a:gd name="T12" fmla="*/ 435 w 2619"/>
                <a:gd name="T13" fmla="*/ 334 h 2618"/>
                <a:gd name="T14" fmla="*/ 334 w 2619"/>
                <a:gd name="T15" fmla="*/ 435 h 2618"/>
                <a:gd name="T16" fmla="*/ 244 w 2619"/>
                <a:gd name="T17" fmla="*/ 547 h 2618"/>
                <a:gd name="T18" fmla="*/ 166 w 2619"/>
                <a:gd name="T19" fmla="*/ 669 h 2618"/>
                <a:gd name="T20" fmla="*/ 102 w 2619"/>
                <a:gd name="T21" fmla="*/ 799 h 2618"/>
                <a:gd name="T22" fmla="*/ 53 w 2619"/>
                <a:gd name="T23" fmla="*/ 937 h 2618"/>
                <a:gd name="T24" fmla="*/ 19 w 2619"/>
                <a:gd name="T25" fmla="*/ 1082 h 2618"/>
                <a:gd name="T26" fmla="*/ 2 w 2619"/>
                <a:gd name="T27" fmla="*/ 1232 h 2618"/>
                <a:gd name="T28" fmla="*/ 2 w 2619"/>
                <a:gd name="T29" fmla="*/ 1386 h 2618"/>
                <a:gd name="T30" fmla="*/ 19 w 2619"/>
                <a:gd name="T31" fmla="*/ 1536 h 2618"/>
                <a:gd name="T32" fmla="*/ 53 w 2619"/>
                <a:gd name="T33" fmla="*/ 1680 h 2618"/>
                <a:gd name="T34" fmla="*/ 102 w 2619"/>
                <a:gd name="T35" fmla="*/ 1818 h 2618"/>
                <a:gd name="T36" fmla="*/ 166 w 2619"/>
                <a:gd name="T37" fmla="*/ 1949 h 2618"/>
                <a:gd name="T38" fmla="*/ 244 w 2619"/>
                <a:gd name="T39" fmla="*/ 2070 h 2618"/>
                <a:gd name="T40" fmla="*/ 334 w 2619"/>
                <a:gd name="T41" fmla="*/ 2182 h 2618"/>
                <a:gd name="T42" fmla="*/ 435 w 2619"/>
                <a:gd name="T43" fmla="*/ 2284 h 2618"/>
                <a:gd name="T44" fmla="*/ 547 w 2619"/>
                <a:gd name="T45" fmla="*/ 2374 h 2618"/>
                <a:gd name="T46" fmla="*/ 669 w 2619"/>
                <a:gd name="T47" fmla="*/ 2451 h 2618"/>
                <a:gd name="T48" fmla="*/ 799 w 2619"/>
                <a:gd name="T49" fmla="*/ 2515 h 2618"/>
                <a:gd name="T50" fmla="*/ 937 w 2619"/>
                <a:gd name="T51" fmla="*/ 2564 h 2618"/>
                <a:gd name="T52" fmla="*/ 1082 w 2619"/>
                <a:gd name="T53" fmla="*/ 2598 h 2618"/>
                <a:gd name="T54" fmla="*/ 1232 w 2619"/>
                <a:gd name="T55" fmla="*/ 2616 h 2618"/>
                <a:gd name="T56" fmla="*/ 1386 w 2619"/>
                <a:gd name="T57" fmla="*/ 2616 h 2618"/>
                <a:gd name="T58" fmla="*/ 1536 w 2619"/>
                <a:gd name="T59" fmla="*/ 2598 h 2618"/>
                <a:gd name="T60" fmla="*/ 1680 w 2619"/>
                <a:gd name="T61" fmla="*/ 2564 h 2618"/>
                <a:gd name="T62" fmla="*/ 1818 w 2619"/>
                <a:gd name="T63" fmla="*/ 2515 h 2618"/>
                <a:gd name="T64" fmla="*/ 1949 w 2619"/>
                <a:gd name="T65" fmla="*/ 2451 h 2618"/>
                <a:gd name="T66" fmla="*/ 2070 w 2619"/>
                <a:gd name="T67" fmla="*/ 2374 h 2618"/>
                <a:gd name="T68" fmla="*/ 2182 w 2619"/>
                <a:gd name="T69" fmla="*/ 2284 h 2618"/>
                <a:gd name="T70" fmla="*/ 2284 w 2619"/>
                <a:gd name="T71" fmla="*/ 2182 h 2618"/>
                <a:gd name="T72" fmla="*/ 2374 w 2619"/>
                <a:gd name="T73" fmla="*/ 2070 h 2618"/>
                <a:gd name="T74" fmla="*/ 2451 w 2619"/>
                <a:gd name="T75" fmla="*/ 1949 h 2618"/>
                <a:gd name="T76" fmla="*/ 2515 w 2619"/>
                <a:gd name="T77" fmla="*/ 1818 h 2618"/>
                <a:gd name="T78" fmla="*/ 2564 w 2619"/>
                <a:gd name="T79" fmla="*/ 1680 h 2618"/>
                <a:gd name="T80" fmla="*/ 2598 w 2619"/>
                <a:gd name="T81" fmla="*/ 1536 h 2618"/>
                <a:gd name="T82" fmla="*/ 2616 w 2619"/>
                <a:gd name="T83" fmla="*/ 1386 h 2618"/>
                <a:gd name="T84" fmla="*/ 2616 w 2619"/>
                <a:gd name="T85" fmla="*/ 1232 h 2618"/>
                <a:gd name="T86" fmla="*/ 2598 w 2619"/>
                <a:gd name="T87" fmla="*/ 1082 h 2618"/>
                <a:gd name="T88" fmla="*/ 2564 w 2619"/>
                <a:gd name="T89" fmla="*/ 937 h 2618"/>
                <a:gd name="T90" fmla="*/ 2515 w 2619"/>
                <a:gd name="T91" fmla="*/ 799 h 2618"/>
                <a:gd name="T92" fmla="*/ 2451 w 2619"/>
                <a:gd name="T93" fmla="*/ 669 h 2618"/>
                <a:gd name="T94" fmla="*/ 2374 w 2619"/>
                <a:gd name="T95" fmla="*/ 547 h 2618"/>
                <a:gd name="T96" fmla="*/ 2284 w 2619"/>
                <a:gd name="T97" fmla="*/ 435 h 2618"/>
                <a:gd name="T98" fmla="*/ 2182 w 2619"/>
                <a:gd name="T99" fmla="*/ 334 h 2618"/>
                <a:gd name="T100" fmla="*/ 2070 w 2619"/>
                <a:gd name="T101" fmla="*/ 244 h 2618"/>
                <a:gd name="T102" fmla="*/ 1949 w 2619"/>
                <a:gd name="T103" fmla="*/ 166 h 2618"/>
                <a:gd name="T104" fmla="*/ 1818 w 2619"/>
                <a:gd name="T105" fmla="*/ 102 h 2618"/>
                <a:gd name="T106" fmla="*/ 1680 w 2619"/>
                <a:gd name="T107" fmla="*/ 53 h 2618"/>
                <a:gd name="T108" fmla="*/ 1536 w 2619"/>
                <a:gd name="T109" fmla="*/ 19 h 2618"/>
                <a:gd name="T110" fmla="*/ 1386 w 2619"/>
                <a:gd name="T111" fmla="*/ 2 h 2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619" h="2618">
                  <a:moveTo>
                    <a:pt x="1309" y="0"/>
                  </a:moveTo>
                  <a:lnTo>
                    <a:pt x="1232" y="2"/>
                  </a:lnTo>
                  <a:lnTo>
                    <a:pt x="1156" y="8"/>
                  </a:lnTo>
                  <a:lnTo>
                    <a:pt x="1082" y="19"/>
                  </a:lnTo>
                  <a:lnTo>
                    <a:pt x="1009" y="34"/>
                  </a:lnTo>
                  <a:lnTo>
                    <a:pt x="937" y="53"/>
                  </a:lnTo>
                  <a:lnTo>
                    <a:pt x="867" y="76"/>
                  </a:lnTo>
                  <a:lnTo>
                    <a:pt x="799" y="102"/>
                  </a:lnTo>
                  <a:lnTo>
                    <a:pt x="733" y="133"/>
                  </a:lnTo>
                  <a:lnTo>
                    <a:pt x="669" y="166"/>
                  </a:lnTo>
                  <a:lnTo>
                    <a:pt x="607" y="203"/>
                  </a:lnTo>
                  <a:lnTo>
                    <a:pt x="547" y="244"/>
                  </a:lnTo>
                  <a:lnTo>
                    <a:pt x="490" y="287"/>
                  </a:lnTo>
                  <a:lnTo>
                    <a:pt x="435" y="334"/>
                  </a:lnTo>
                  <a:lnTo>
                    <a:pt x="383" y="383"/>
                  </a:lnTo>
                  <a:lnTo>
                    <a:pt x="334" y="435"/>
                  </a:lnTo>
                  <a:lnTo>
                    <a:pt x="287" y="490"/>
                  </a:lnTo>
                  <a:lnTo>
                    <a:pt x="244" y="547"/>
                  </a:lnTo>
                  <a:lnTo>
                    <a:pt x="203" y="607"/>
                  </a:lnTo>
                  <a:lnTo>
                    <a:pt x="166" y="669"/>
                  </a:lnTo>
                  <a:lnTo>
                    <a:pt x="133" y="733"/>
                  </a:lnTo>
                  <a:lnTo>
                    <a:pt x="102" y="799"/>
                  </a:lnTo>
                  <a:lnTo>
                    <a:pt x="76" y="867"/>
                  </a:lnTo>
                  <a:lnTo>
                    <a:pt x="53" y="937"/>
                  </a:lnTo>
                  <a:lnTo>
                    <a:pt x="34" y="1009"/>
                  </a:lnTo>
                  <a:lnTo>
                    <a:pt x="19" y="1082"/>
                  </a:lnTo>
                  <a:lnTo>
                    <a:pt x="8" y="1156"/>
                  </a:lnTo>
                  <a:lnTo>
                    <a:pt x="2" y="1232"/>
                  </a:lnTo>
                  <a:lnTo>
                    <a:pt x="0" y="1309"/>
                  </a:lnTo>
                  <a:lnTo>
                    <a:pt x="2" y="1386"/>
                  </a:lnTo>
                  <a:lnTo>
                    <a:pt x="8" y="1461"/>
                  </a:lnTo>
                  <a:lnTo>
                    <a:pt x="19" y="1536"/>
                  </a:lnTo>
                  <a:lnTo>
                    <a:pt x="34" y="1609"/>
                  </a:lnTo>
                  <a:lnTo>
                    <a:pt x="53" y="1680"/>
                  </a:lnTo>
                  <a:lnTo>
                    <a:pt x="76" y="1750"/>
                  </a:lnTo>
                  <a:lnTo>
                    <a:pt x="102" y="1818"/>
                  </a:lnTo>
                  <a:lnTo>
                    <a:pt x="133" y="1884"/>
                  </a:lnTo>
                  <a:lnTo>
                    <a:pt x="166" y="1949"/>
                  </a:lnTo>
                  <a:lnTo>
                    <a:pt x="203" y="2011"/>
                  </a:lnTo>
                  <a:lnTo>
                    <a:pt x="244" y="2070"/>
                  </a:lnTo>
                  <a:lnTo>
                    <a:pt x="287" y="2128"/>
                  </a:lnTo>
                  <a:lnTo>
                    <a:pt x="334" y="2182"/>
                  </a:lnTo>
                  <a:lnTo>
                    <a:pt x="383" y="2234"/>
                  </a:lnTo>
                  <a:lnTo>
                    <a:pt x="435" y="2284"/>
                  </a:lnTo>
                  <a:lnTo>
                    <a:pt x="490" y="2330"/>
                  </a:lnTo>
                  <a:lnTo>
                    <a:pt x="547" y="2374"/>
                  </a:lnTo>
                  <a:lnTo>
                    <a:pt x="607" y="2414"/>
                  </a:lnTo>
                  <a:lnTo>
                    <a:pt x="669" y="2451"/>
                  </a:lnTo>
                  <a:lnTo>
                    <a:pt x="733" y="2485"/>
                  </a:lnTo>
                  <a:lnTo>
                    <a:pt x="799" y="2515"/>
                  </a:lnTo>
                  <a:lnTo>
                    <a:pt x="867" y="2542"/>
                  </a:lnTo>
                  <a:lnTo>
                    <a:pt x="937" y="2564"/>
                  </a:lnTo>
                  <a:lnTo>
                    <a:pt x="1009" y="2583"/>
                  </a:lnTo>
                  <a:lnTo>
                    <a:pt x="1082" y="2598"/>
                  </a:lnTo>
                  <a:lnTo>
                    <a:pt x="1156" y="2609"/>
                  </a:lnTo>
                  <a:lnTo>
                    <a:pt x="1232" y="2616"/>
                  </a:lnTo>
                  <a:lnTo>
                    <a:pt x="1309" y="2618"/>
                  </a:lnTo>
                  <a:lnTo>
                    <a:pt x="1386" y="2616"/>
                  </a:lnTo>
                  <a:lnTo>
                    <a:pt x="1461" y="2609"/>
                  </a:lnTo>
                  <a:lnTo>
                    <a:pt x="1536" y="2598"/>
                  </a:lnTo>
                  <a:lnTo>
                    <a:pt x="1609" y="2583"/>
                  </a:lnTo>
                  <a:lnTo>
                    <a:pt x="1680" y="2564"/>
                  </a:lnTo>
                  <a:lnTo>
                    <a:pt x="1750" y="2542"/>
                  </a:lnTo>
                  <a:lnTo>
                    <a:pt x="1818" y="2515"/>
                  </a:lnTo>
                  <a:lnTo>
                    <a:pt x="1884" y="2485"/>
                  </a:lnTo>
                  <a:lnTo>
                    <a:pt x="1949" y="2451"/>
                  </a:lnTo>
                  <a:lnTo>
                    <a:pt x="2011" y="2414"/>
                  </a:lnTo>
                  <a:lnTo>
                    <a:pt x="2070" y="2374"/>
                  </a:lnTo>
                  <a:lnTo>
                    <a:pt x="2128" y="2330"/>
                  </a:lnTo>
                  <a:lnTo>
                    <a:pt x="2182" y="2284"/>
                  </a:lnTo>
                  <a:lnTo>
                    <a:pt x="2234" y="2234"/>
                  </a:lnTo>
                  <a:lnTo>
                    <a:pt x="2284" y="2182"/>
                  </a:lnTo>
                  <a:lnTo>
                    <a:pt x="2330" y="2128"/>
                  </a:lnTo>
                  <a:lnTo>
                    <a:pt x="2374" y="2070"/>
                  </a:lnTo>
                  <a:lnTo>
                    <a:pt x="2414" y="2011"/>
                  </a:lnTo>
                  <a:lnTo>
                    <a:pt x="2451" y="1949"/>
                  </a:lnTo>
                  <a:lnTo>
                    <a:pt x="2485" y="1884"/>
                  </a:lnTo>
                  <a:lnTo>
                    <a:pt x="2515" y="1818"/>
                  </a:lnTo>
                  <a:lnTo>
                    <a:pt x="2542" y="1750"/>
                  </a:lnTo>
                  <a:lnTo>
                    <a:pt x="2564" y="1680"/>
                  </a:lnTo>
                  <a:lnTo>
                    <a:pt x="2583" y="1609"/>
                  </a:lnTo>
                  <a:lnTo>
                    <a:pt x="2598" y="1536"/>
                  </a:lnTo>
                  <a:lnTo>
                    <a:pt x="2609" y="1461"/>
                  </a:lnTo>
                  <a:lnTo>
                    <a:pt x="2616" y="1386"/>
                  </a:lnTo>
                  <a:lnTo>
                    <a:pt x="2618" y="1309"/>
                  </a:lnTo>
                  <a:lnTo>
                    <a:pt x="2616" y="1232"/>
                  </a:lnTo>
                  <a:lnTo>
                    <a:pt x="2609" y="1156"/>
                  </a:lnTo>
                  <a:lnTo>
                    <a:pt x="2598" y="1082"/>
                  </a:lnTo>
                  <a:lnTo>
                    <a:pt x="2583" y="1009"/>
                  </a:lnTo>
                  <a:lnTo>
                    <a:pt x="2564" y="937"/>
                  </a:lnTo>
                  <a:lnTo>
                    <a:pt x="2542" y="867"/>
                  </a:lnTo>
                  <a:lnTo>
                    <a:pt x="2515" y="799"/>
                  </a:lnTo>
                  <a:lnTo>
                    <a:pt x="2485" y="733"/>
                  </a:lnTo>
                  <a:lnTo>
                    <a:pt x="2451" y="669"/>
                  </a:lnTo>
                  <a:lnTo>
                    <a:pt x="2414" y="607"/>
                  </a:lnTo>
                  <a:lnTo>
                    <a:pt x="2374" y="547"/>
                  </a:lnTo>
                  <a:lnTo>
                    <a:pt x="2330" y="490"/>
                  </a:lnTo>
                  <a:lnTo>
                    <a:pt x="2284" y="435"/>
                  </a:lnTo>
                  <a:lnTo>
                    <a:pt x="2234" y="383"/>
                  </a:lnTo>
                  <a:lnTo>
                    <a:pt x="2182" y="334"/>
                  </a:lnTo>
                  <a:lnTo>
                    <a:pt x="2128" y="287"/>
                  </a:lnTo>
                  <a:lnTo>
                    <a:pt x="2070" y="244"/>
                  </a:lnTo>
                  <a:lnTo>
                    <a:pt x="2011" y="203"/>
                  </a:lnTo>
                  <a:lnTo>
                    <a:pt x="1949" y="166"/>
                  </a:lnTo>
                  <a:lnTo>
                    <a:pt x="1884" y="133"/>
                  </a:lnTo>
                  <a:lnTo>
                    <a:pt x="1818" y="102"/>
                  </a:lnTo>
                  <a:lnTo>
                    <a:pt x="1750" y="76"/>
                  </a:lnTo>
                  <a:lnTo>
                    <a:pt x="1680" y="53"/>
                  </a:lnTo>
                  <a:lnTo>
                    <a:pt x="1609" y="34"/>
                  </a:lnTo>
                  <a:lnTo>
                    <a:pt x="1536" y="19"/>
                  </a:lnTo>
                  <a:lnTo>
                    <a:pt x="1461" y="8"/>
                  </a:lnTo>
                  <a:lnTo>
                    <a:pt x="1386" y="2"/>
                  </a:lnTo>
                  <a:lnTo>
                    <a:pt x="1309" y="0"/>
                  </a:lnTo>
                  <a:close/>
                </a:path>
              </a:pathLst>
            </a:custGeom>
            <a:solidFill>
              <a:srgbClr val="FFD5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DEC8F1A9-D456-4C08-B2A7-FCBE8E0C3A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928" y="3721757"/>
              <a:ext cx="1182246" cy="1158770"/>
            </a:xfrm>
            <a:custGeom>
              <a:avLst/>
              <a:gdLst>
                <a:gd name="T0" fmla="*/ 1232 w 2619"/>
                <a:gd name="T1" fmla="*/ 2 h 2618"/>
                <a:gd name="T2" fmla="*/ 1082 w 2619"/>
                <a:gd name="T3" fmla="*/ 19 h 2618"/>
                <a:gd name="T4" fmla="*/ 937 w 2619"/>
                <a:gd name="T5" fmla="*/ 53 h 2618"/>
                <a:gd name="T6" fmla="*/ 799 w 2619"/>
                <a:gd name="T7" fmla="*/ 102 h 2618"/>
                <a:gd name="T8" fmla="*/ 669 w 2619"/>
                <a:gd name="T9" fmla="*/ 166 h 2618"/>
                <a:gd name="T10" fmla="*/ 547 w 2619"/>
                <a:gd name="T11" fmla="*/ 244 h 2618"/>
                <a:gd name="T12" fmla="*/ 435 w 2619"/>
                <a:gd name="T13" fmla="*/ 334 h 2618"/>
                <a:gd name="T14" fmla="*/ 334 w 2619"/>
                <a:gd name="T15" fmla="*/ 435 h 2618"/>
                <a:gd name="T16" fmla="*/ 244 w 2619"/>
                <a:gd name="T17" fmla="*/ 547 h 2618"/>
                <a:gd name="T18" fmla="*/ 166 w 2619"/>
                <a:gd name="T19" fmla="*/ 669 h 2618"/>
                <a:gd name="T20" fmla="*/ 102 w 2619"/>
                <a:gd name="T21" fmla="*/ 799 h 2618"/>
                <a:gd name="T22" fmla="*/ 53 w 2619"/>
                <a:gd name="T23" fmla="*/ 937 h 2618"/>
                <a:gd name="T24" fmla="*/ 19 w 2619"/>
                <a:gd name="T25" fmla="*/ 1082 h 2618"/>
                <a:gd name="T26" fmla="*/ 2 w 2619"/>
                <a:gd name="T27" fmla="*/ 1232 h 2618"/>
                <a:gd name="T28" fmla="*/ 2 w 2619"/>
                <a:gd name="T29" fmla="*/ 1386 h 2618"/>
                <a:gd name="T30" fmla="*/ 19 w 2619"/>
                <a:gd name="T31" fmla="*/ 1536 h 2618"/>
                <a:gd name="T32" fmla="*/ 53 w 2619"/>
                <a:gd name="T33" fmla="*/ 1680 h 2618"/>
                <a:gd name="T34" fmla="*/ 102 w 2619"/>
                <a:gd name="T35" fmla="*/ 1818 h 2618"/>
                <a:gd name="T36" fmla="*/ 166 w 2619"/>
                <a:gd name="T37" fmla="*/ 1949 h 2618"/>
                <a:gd name="T38" fmla="*/ 244 w 2619"/>
                <a:gd name="T39" fmla="*/ 2070 h 2618"/>
                <a:gd name="T40" fmla="*/ 334 w 2619"/>
                <a:gd name="T41" fmla="*/ 2182 h 2618"/>
                <a:gd name="T42" fmla="*/ 435 w 2619"/>
                <a:gd name="T43" fmla="*/ 2284 h 2618"/>
                <a:gd name="T44" fmla="*/ 547 w 2619"/>
                <a:gd name="T45" fmla="*/ 2374 h 2618"/>
                <a:gd name="T46" fmla="*/ 669 w 2619"/>
                <a:gd name="T47" fmla="*/ 2451 h 2618"/>
                <a:gd name="T48" fmla="*/ 799 w 2619"/>
                <a:gd name="T49" fmla="*/ 2515 h 2618"/>
                <a:gd name="T50" fmla="*/ 937 w 2619"/>
                <a:gd name="T51" fmla="*/ 2564 h 2618"/>
                <a:gd name="T52" fmla="*/ 1082 w 2619"/>
                <a:gd name="T53" fmla="*/ 2598 h 2618"/>
                <a:gd name="T54" fmla="*/ 1232 w 2619"/>
                <a:gd name="T55" fmla="*/ 2616 h 2618"/>
                <a:gd name="T56" fmla="*/ 1386 w 2619"/>
                <a:gd name="T57" fmla="*/ 2616 h 2618"/>
                <a:gd name="T58" fmla="*/ 1536 w 2619"/>
                <a:gd name="T59" fmla="*/ 2598 h 2618"/>
                <a:gd name="T60" fmla="*/ 1680 w 2619"/>
                <a:gd name="T61" fmla="*/ 2564 h 2618"/>
                <a:gd name="T62" fmla="*/ 1818 w 2619"/>
                <a:gd name="T63" fmla="*/ 2515 h 2618"/>
                <a:gd name="T64" fmla="*/ 1949 w 2619"/>
                <a:gd name="T65" fmla="*/ 2451 h 2618"/>
                <a:gd name="T66" fmla="*/ 2070 w 2619"/>
                <a:gd name="T67" fmla="*/ 2374 h 2618"/>
                <a:gd name="T68" fmla="*/ 2182 w 2619"/>
                <a:gd name="T69" fmla="*/ 2284 h 2618"/>
                <a:gd name="T70" fmla="*/ 2284 w 2619"/>
                <a:gd name="T71" fmla="*/ 2182 h 2618"/>
                <a:gd name="T72" fmla="*/ 2374 w 2619"/>
                <a:gd name="T73" fmla="*/ 2070 h 2618"/>
                <a:gd name="T74" fmla="*/ 2451 w 2619"/>
                <a:gd name="T75" fmla="*/ 1949 h 2618"/>
                <a:gd name="T76" fmla="*/ 2515 w 2619"/>
                <a:gd name="T77" fmla="*/ 1818 h 2618"/>
                <a:gd name="T78" fmla="*/ 2564 w 2619"/>
                <a:gd name="T79" fmla="*/ 1680 h 2618"/>
                <a:gd name="T80" fmla="*/ 2598 w 2619"/>
                <a:gd name="T81" fmla="*/ 1536 h 2618"/>
                <a:gd name="T82" fmla="*/ 2616 w 2619"/>
                <a:gd name="T83" fmla="*/ 1386 h 2618"/>
                <a:gd name="T84" fmla="*/ 2616 w 2619"/>
                <a:gd name="T85" fmla="*/ 1232 h 2618"/>
                <a:gd name="T86" fmla="*/ 2598 w 2619"/>
                <a:gd name="T87" fmla="*/ 1082 h 2618"/>
                <a:gd name="T88" fmla="*/ 2564 w 2619"/>
                <a:gd name="T89" fmla="*/ 937 h 2618"/>
                <a:gd name="T90" fmla="*/ 2515 w 2619"/>
                <a:gd name="T91" fmla="*/ 799 h 2618"/>
                <a:gd name="T92" fmla="*/ 2451 w 2619"/>
                <a:gd name="T93" fmla="*/ 669 h 2618"/>
                <a:gd name="T94" fmla="*/ 2374 w 2619"/>
                <a:gd name="T95" fmla="*/ 547 h 2618"/>
                <a:gd name="T96" fmla="*/ 2284 w 2619"/>
                <a:gd name="T97" fmla="*/ 435 h 2618"/>
                <a:gd name="T98" fmla="*/ 2182 w 2619"/>
                <a:gd name="T99" fmla="*/ 334 h 2618"/>
                <a:gd name="T100" fmla="*/ 2070 w 2619"/>
                <a:gd name="T101" fmla="*/ 244 h 2618"/>
                <a:gd name="T102" fmla="*/ 1949 w 2619"/>
                <a:gd name="T103" fmla="*/ 166 h 2618"/>
                <a:gd name="T104" fmla="*/ 1818 w 2619"/>
                <a:gd name="T105" fmla="*/ 102 h 2618"/>
                <a:gd name="T106" fmla="*/ 1680 w 2619"/>
                <a:gd name="T107" fmla="*/ 53 h 2618"/>
                <a:gd name="T108" fmla="*/ 1536 w 2619"/>
                <a:gd name="T109" fmla="*/ 19 h 2618"/>
                <a:gd name="T110" fmla="*/ 1386 w 2619"/>
                <a:gd name="T111" fmla="*/ 2 h 2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619" h="2618">
                  <a:moveTo>
                    <a:pt x="1309" y="0"/>
                  </a:moveTo>
                  <a:lnTo>
                    <a:pt x="1232" y="2"/>
                  </a:lnTo>
                  <a:lnTo>
                    <a:pt x="1156" y="8"/>
                  </a:lnTo>
                  <a:lnTo>
                    <a:pt x="1082" y="19"/>
                  </a:lnTo>
                  <a:lnTo>
                    <a:pt x="1009" y="34"/>
                  </a:lnTo>
                  <a:lnTo>
                    <a:pt x="937" y="53"/>
                  </a:lnTo>
                  <a:lnTo>
                    <a:pt x="867" y="76"/>
                  </a:lnTo>
                  <a:lnTo>
                    <a:pt x="799" y="102"/>
                  </a:lnTo>
                  <a:lnTo>
                    <a:pt x="733" y="133"/>
                  </a:lnTo>
                  <a:lnTo>
                    <a:pt x="669" y="166"/>
                  </a:lnTo>
                  <a:lnTo>
                    <a:pt x="607" y="203"/>
                  </a:lnTo>
                  <a:lnTo>
                    <a:pt x="547" y="244"/>
                  </a:lnTo>
                  <a:lnTo>
                    <a:pt x="490" y="287"/>
                  </a:lnTo>
                  <a:lnTo>
                    <a:pt x="435" y="334"/>
                  </a:lnTo>
                  <a:lnTo>
                    <a:pt x="383" y="383"/>
                  </a:lnTo>
                  <a:lnTo>
                    <a:pt x="334" y="435"/>
                  </a:lnTo>
                  <a:lnTo>
                    <a:pt x="287" y="490"/>
                  </a:lnTo>
                  <a:lnTo>
                    <a:pt x="244" y="547"/>
                  </a:lnTo>
                  <a:lnTo>
                    <a:pt x="203" y="607"/>
                  </a:lnTo>
                  <a:lnTo>
                    <a:pt x="166" y="669"/>
                  </a:lnTo>
                  <a:lnTo>
                    <a:pt x="133" y="733"/>
                  </a:lnTo>
                  <a:lnTo>
                    <a:pt x="102" y="799"/>
                  </a:lnTo>
                  <a:lnTo>
                    <a:pt x="76" y="867"/>
                  </a:lnTo>
                  <a:lnTo>
                    <a:pt x="53" y="937"/>
                  </a:lnTo>
                  <a:lnTo>
                    <a:pt x="34" y="1009"/>
                  </a:lnTo>
                  <a:lnTo>
                    <a:pt x="19" y="1082"/>
                  </a:lnTo>
                  <a:lnTo>
                    <a:pt x="8" y="1156"/>
                  </a:lnTo>
                  <a:lnTo>
                    <a:pt x="2" y="1232"/>
                  </a:lnTo>
                  <a:lnTo>
                    <a:pt x="0" y="1309"/>
                  </a:lnTo>
                  <a:lnTo>
                    <a:pt x="2" y="1386"/>
                  </a:lnTo>
                  <a:lnTo>
                    <a:pt x="8" y="1461"/>
                  </a:lnTo>
                  <a:lnTo>
                    <a:pt x="19" y="1536"/>
                  </a:lnTo>
                  <a:lnTo>
                    <a:pt x="34" y="1609"/>
                  </a:lnTo>
                  <a:lnTo>
                    <a:pt x="53" y="1680"/>
                  </a:lnTo>
                  <a:lnTo>
                    <a:pt x="76" y="1750"/>
                  </a:lnTo>
                  <a:lnTo>
                    <a:pt x="102" y="1818"/>
                  </a:lnTo>
                  <a:lnTo>
                    <a:pt x="133" y="1884"/>
                  </a:lnTo>
                  <a:lnTo>
                    <a:pt x="166" y="1949"/>
                  </a:lnTo>
                  <a:lnTo>
                    <a:pt x="203" y="2011"/>
                  </a:lnTo>
                  <a:lnTo>
                    <a:pt x="244" y="2070"/>
                  </a:lnTo>
                  <a:lnTo>
                    <a:pt x="287" y="2128"/>
                  </a:lnTo>
                  <a:lnTo>
                    <a:pt x="334" y="2182"/>
                  </a:lnTo>
                  <a:lnTo>
                    <a:pt x="383" y="2234"/>
                  </a:lnTo>
                  <a:lnTo>
                    <a:pt x="435" y="2284"/>
                  </a:lnTo>
                  <a:lnTo>
                    <a:pt x="490" y="2330"/>
                  </a:lnTo>
                  <a:lnTo>
                    <a:pt x="547" y="2374"/>
                  </a:lnTo>
                  <a:lnTo>
                    <a:pt x="607" y="2414"/>
                  </a:lnTo>
                  <a:lnTo>
                    <a:pt x="669" y="2451"/>
                  </a:lnTo>
                  <a:lnTo>
                    <a:pt x="733" y="2485"/>
                  </a:lnTo>
                  <a:lnTo>
                    <a:pt x="799" y="2515"/>
                  </a:lnTo>
                  <a:lnTo>
                    <a:pt x="867" y="2542"/>
                  </a:lnTo>
                  <a:lnTo>
                    <a:pt x="937" y="2564"/>
                  </a:lnTo>
                  <a:lnTo>
                    <a:pt x="1009" y="2583"/>
                  </a:lnTo>
                  <a:lnTo>
                    <a:pt x="1082" y="2598"/>
                  </a:lnTo>
                  <a:lnTo>
                    <a:pt x="1156" y="2609"/>
                  </a:lnTo>
                  <a:lnTo>
                    <a:pt x="1232" y="2616"/>
                  </a:lnTo>
                  <a:lnTo>
                    <a:pt x="1309" y="2618"/>
                  </a:lnTo>
                  <a:lnTo>
                    <a:pt x="1386" y="2616"/>
                  </a:lnTo>
                  <a:lnTo>
                    <a:pt x="1461" y="2609"/>
                  </a:lnTo>
                  <a:lnTo>
                    <a:pt x="1536" y="2598"/>
                  </a:lnTo>
                  <a:lnTo>
                    <a:pt x="1609" y="2583"/>
                  </a:lnTo>
                  <a:lnTo>
                    <a:pt x="1680" y="2564"/>
                  </a:lnTo>
                  <a:lnTo>
                    <a:pt x="1750" y="2542"/>
                  </a:lnTo>
                  <a:lnTo>
                    <a:pt x="1818" y="2515"/>
                  </a:lnTo>
                  <a:lnTo>
                    <a:pt x="1884" y="2485"/>
                  </a:lnTo>
                  <a:lnTo>
                    <a:pt x="1949" y="2451"/>
                  </a:lnTo>
                  <a:lnTo>
                    <a:pt x="2011" y="2414"/>
                  </a:lnTo>
                  <a:lnTo>
                    <a:pt x="2070" y="2374"/>
                  </a:lnTo>
                  <a:lnTo>
                    <a:pt x="2128" y="2330"/>
                  </a:lnTo>
                  <a:lnTo>
                    <a:pt x="2182" y="2284"/>
                  </a:lnTo>
                  <a:lnTo>
                    <a:pt x="2234" y="2234"/>
                  </a:lnTo>
                  <a:lnTo>
                    <a:pt x="2284" y="2182"/>
                  </a:lnTo>
                  <a:lnTo>
                    <a:pt x="2330" y="2128"/>
                  </a:lnTo>
                  <a:lnTo>
                    <a:pt x="2374" y="2070"/>
                  </a:lnTo>
                  <a:lnTo>
                    <a:pt x="2414" y="2011"/>
                  </a:lnTo>
                  <a:lnTo>
                    <a:pt x="2451" y="1949"/>
                  </a:lnTo>
                  <a:lnTo>
                    <a:pt x="2485" y="1884"/>
                  </a:lnTo>
                  <a:lnTo>
                    <a:pt x="2515" y="1818"/>
                  </a:lnTo>
                  <a:lnTo>
                    <a:pt x="2542" y="1750"/>
                  </a:lnTo>
                  <a:lnTo>
                    <a:pt x="2564" y="1680"/>
                  </a:lnTo>
                  <a:lnTo>
                    <a:pt x="2583" y="1609"/>
                  </a:lnTo>
                  <a:lnTo>
                    <a:pt x="2598" y="1536"/>
                  </a:lnTo>
                  <a:lnTo>
                    <a:pt x="2609" y="1461"/>
                  </a:lnTo>
                  <a:lnTo>
                    <a:pt x="2616" y="1386"/>
                  </a:lnTo>
                  <a:lnTo>
                    <a:pt x="2618" y="1309"/>
                  </a:lnTo>
                  <a:lnTo>
                    <a:pt x="2616" y="1232"/>
                  </a:lnTo>
                  <a:lnTo>
                    <a:pt x="2609" y="1156"/>
                  </a:lnTo>
                  <a:lnTo>
                    <a:pt x="2598" y="1082"/>
                  </a:lnTo>
                  <a:lnTo>
                    <a:pt x="2583" y="1009"/>
                  </a:lnTo>
                  <a:lnTo>
                    <a:pt x="2564" y="937"/>
                  </a:lnTo>
                  <a:lnTo>
                    <a:pt x="2542" y="867"/>
                  </a:lnTo>
                  <a:lnTo>
                    <a:pt x="2515" y="799"/>
                  </a:lnTo>
                  <a:lnTo>
                    <a:pt x="2485" y="733"/>
                  </a:lnTo>
                  <a:lnTo>
                    <a:pt x="2451" y="669"/>
                  </a:lnTo>
                  <a:lnTo>
                    <a:pt x="2414" y="607"/>
                  </a:lnTo>
                  <a:lnTo>
                    <a:pt x="2374" y="547"/>
                  </a:lnTo>
                  <a:lnTo>
                    <a:pt x="2330" y="490"/>
                  </a:lnTo>
                  <a:lnTo>
                    <a:pt x="2284" y="435"/>
                  </a:lnTo>
                  <a:lnTo>
                    <a:pt x="2234" y="383"/>
                  </a:lnTo>
                  <a:lnTo>
                    <a:pt x="2182" y="334"/>
                  </a:lnTo>
                  <a:lnTo>
                    <a:pt x="2128" y="287"/>
                  </a:lnTo>
                  <a:lnTo>
                    <a:pt x="2070" y="244"/>
                  </a:lnTo>
                  <a:lnTo>
                    <a:pt x="2011" y="203"/>
                  </a:lnTo>
                  <a:lnTo>
                    <a:pt x="1949" y="166"/>
                  </a:lnTo>
                  <a:lnTo>
                    <a:pt x="1884" y="133"/>
                  </a:lnTo>
                  <a:lnTo>
                    <a:pt x="1818" y="102"/>
                  </a:lnTo>
                  <a:lnTo>
                    <a:pt x="1750" y="76"/>
                  </a:lnTo>
                  <a:lnTo>
                    <a:pt x="1680" y="53"/>
                  </a:lnTo>
                  <a:lnTo>
                    <a:pt x="1609" y="34"/>
                  </a:lnTo>
                  <a:lnTo>
                    <a:pt x="1536" y="19"/>
                  </a:lnTo>
                  <a:lnTo>
                    <a:pt x="1461" y="8"/>
                  </a:lnTo>
                  <a:lnTo>
                    <a:pt x="1386" y="2"/>
                  </a:lnTo>
                  <a:lnTo>
                    <a:pt x="1309" y="0"/>
                  </a:lnTo>
                  <a:close/>
                </a:path>
              </a:pathLst>
            </a:custGeom>
            <a:solidFill>
              <a:srgbClr val="45AA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9D95B78C-F645-4B09-B2BC-9D0C46BC0D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0124" y="3067754"/>
              <a:ext cx="1182246" cy="1158770"/>
            </a:xfrm>
            <a:custGeom>
              <a:avLst/>
              <a:gdLst>
                <a:gd name="T0" fmla="*/ 1232 w 2619"/>
                <a:gd name="T1" fmla="*/ 2 h 2618"/>
                <a:gd name="T2" fmla="*/ 1082 w 2619"/>
                <a:gd name="T3" fmla="*/ 19 h 2618"/>
                <a:gd name="T4" fmla="*/ 937 w 2619"/>
                <a:gd name="T5" fmla="*/ 53 h 2618"/>
                <a:gd name="T6" fmla="*/ 799 w 2619"/>
                <a:gd name="T7" fmla="*/ 102 h 2618"/>
                <a:gd name="T8" fmla="*/ 669 w 2619"/>
                <a:gd name="T9" fmla="*/ 166 h 2618"/>
                <a:gd name="T10" fmla="*/ 547 w 2619"/>
                <a:gd name="T11" fmla="*/ 244 h 2618"/>
                <a:gd name="T12" fmla="*/ 435 w 2619"/>
                <a:gd name="T13" fmla="*/ 334 h 2618"/>
                <a:gd name="T14" fmla="*/ 334 w 2619"/>
                <a:gd name="T15" fmla="*/ 435 h 2618"/>
                <a:gd name="T16" fmla="*/ 244 w 2619"/>
                <a:gd name="T17" fmla="*/ 547 h 2618"/>
                <a:gd name="T18" fmla="*/ 166 w 2619"/>
                <a:gd name="T19" fmla="*/ 669 h 2618"/>
                <a:gd name="T20" fmla="*/ 102 w 2619"/>
                <a:gd name="T21" fmla="*/ 799 h 2618"/>
                <a:gd name="T22" fmla="*/ 53 w 2619"/>
                <a:gd name="T23" fmla="*/ 937 h 2618"/>
                <a:gd name="T24" fmla="*/ 19 w 2619"/>
                <a:gd name="T25" fmla="*/ 1082 h 2618"/>
                <a:gd name="T26" fmla="*/ 2 w 2619"/>
                <a:gd name="T27" fmla="*/ 1232 h 2618"/>
                <a:gd name="T28" fmla="*/ 2 w 2619"/>
                <a:gd name="T29" fmla="*/ 1386 h 2618"/>
                <a:gd name="T30" fmla="*/ 19 w 2619"/>
                <a:gd name="T31" fmla="*/ 1536 h 2618"/>
                <a:gd name="T32" fmla="*/ 53 w 2619"/>
                <a:gd name="T33" fmla="*/ 1680 h 2618"/>
                <a:gd name="T34" fmla="*/ 102 w 2619"/>
                <a:gd name="T35" fmla="*/ 1818 h 2618"/>
                <a:gd name="T36" fmla="*/ 166 w 2619"/>
                <a:gd name="T37" fmla="*/ 1949 h 2618"/>
                <a:gd name="T38" fmla="*/ 244 w 2619"/>
                <a:gd name="T39" fmla="*/ 2070 h 2618"/>
                <a:gd name="T40" fmla="*/ 334 w 2619"/>
                <a:gd name="T41" fmla="*/ 2182 h 2618"/>
                <a:gd name="T42" fmla="*/ 435 w 2619"/>
                <a:gd name="T43" fmla="*/ 2284 h 2618"/>
                <a:gd name="T44" fmla="*/ 547 w 2619"/>
                <a:gd name="T45" fmla="*/ 2374 h 2618"/>
                <a:gd name="T46" fmla="*/ 669 w 2619"/>
                <a:gd name="T47" fmla="*/ 2451 h 2618"/>
                <a:gd name="T48" fmla="*/ 799 w 2619"/>
                <a:gd name="T49" fmla="*/ 2515 h 2618"/>
                <a:gd name="T50" fmla="*/ 937 w 2619"/>
                <a:gd name="T51" fmla="*/ 2564 h 2618"/>
                <a:gd name="T52" fmla="*/ 1082 w 2619"/>
                <a:gd name="T53" fmla="*/ 2598 h 2618"/>
                <a:gd name="T54" fmla="*/ 1232 w 2619"/>
                <a:gd name="T55" fmla="*/ 2616 h 2618"/>
                <a:gd name="T56" fmla="*/ 1386 w 2619"/>
                <a:gd name="T57" fmla="*/ 2616 h 2618"/>
                <a:gd name="T58" fmla="*/ 1536 w 2619"/>
                <a:gd name="T59" fmla="*/ 2598 h 2618"/>
                <a:gd name="T60" fmla="*/ 1680 w 2619"/>
                <a:gd name="T61" fmla="*/ 2564 h 2618"/>
                <a:gd name="T62" fmla="*/ 1818 w 2619"/>
                <a:gd name="T63" fmla="*/ 2515 h 2618"/>
                <a:gd name="T64" fmla="*/ 1949 w 2619"/>
                <a:gd name="T65" fmla="*/ 2451 h 2618"/>
                <a:gd name="T66" fmla="*/ 2070 w 2619"/>
                <a:gd name="T67" fmla="*/ 2374 h 2618"/>
                <a:gd name="T68" fmla="*/ 2182 w 2619"/>
                <a:gd name="T69" fmla="*/ 2284 h 2618"/>
                <a:gd name="T70" fmla="*/ 2284 w 2619"/>
                <a:gd name="T71" fmla="*/ 2182 h 2618"/>
                <a:gd name="T72" fmla="*/ 2374 w 2619"/>
                <a:gd name="T73" fmla="*/ 2070 h 2618"/>
                <a:gd name="T74" fmla="*/ 2451 w 2619"/>
                <a:gd name="T75" fmla="*/ 1949 h 2618"/>
                <a:gd name="T76" fmla="*/ 2515 w 2619"/>
                <a:gd name="T77" fmla="*/ 1818 h 2618"/>
                <a:gd name="T78" fmla="*/ 2564 w 2619"/>
                <a:gd name="T79" fmla="*/ 1680 h 2618"/>
                <a:gd name="T80" fmla="*/ 2598 w 2619"/>
                <a:gd name="T81" fmla="*/ 1536 h 2618"/>
                <a:gd name="T82" fmla="*/ 2616 w 2619"/>
                <a:gd name="T83" fmla="*/ 1386 h 2618"/>
                <a:gd name="T84" fmla="*/ 2616 w 2619"/>
                <a:gd name="T85" fmla="*/ 1232 h 2618"/>
                <a:gd name="T86" fmla="*/ 2598 w 2619"/>
                <a:gd name="T87" fmla="*/ 1082 h 2618"/>
                <a:gd name="T88" fmla="*/ 2564 w 2619"/>
                <a:gd name="T89" fmla="*/ 937 h 2618"/>
                <a:gd name="T90" fmla="*/ 2515 w 2619"/>
                <a:gd name="T91" fmla="*/ 799 h 2618"/>
                <a:gd name="T92" fmla="*/ 2451 w 2619"/>
                <a:gd name="T93" fmla="*/ 669 h 2618"/>
                <a:gd name="T94" fmla="*/ 2374 w 2619"/>
                <a:gd name="T95" fmla="*/ 547 h 2618"/>
                <a:gd name="T96" fmla="*/ 2284 w 2619"/>
                <a:gd name="T97" fmla="*/ 435 h 2618"/>
                <a:gd name="T98" fmla="*/ 2182 w 2619"/>
                <a:gd name="T99" fmla="*/ 334 h 2618"/>
                <a:gd name="T100" fmla="*/ 2070 w 2619"/>
                <a:gd name="T101" fmla="*/ 244 h 2618"/>
                <a:gd name="T102" fmla="*/ 1949 w 2619"/>
                <a:gd name="T103" fmla="*/ 166 h 2618"/>
                <a:gd name="T104" fmla="*/ 1818 w 2619"/>
                <a:gd name="T105" fmla="*/ 102 h 2618"/>
                <a:gd name="T106" fmla="*/ 1680 w 2619"/>
                <a:gd name="T107" fmla="*/ 53 h 2618"/>
                <a:gd name="T108" fmla="*/ 1536 w 2619"/>
                <a:gd name="T109" fmla="*/ 19 h 2618"/>
                <a:gd name="T110" fmla="*/ 1386 w 2619"/>
                <a:gd name="T111" fmla="*/ 2 h 2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619" h="2618">
                  <a:moveTo>
                    <a:pt x="1309" y="0"/>
                  </a:moveTo>
                  <a:lnTo>
                    <a:pt x="1232" y="2"/>
                  </a:lnTo>
                  <a:lnTo>
                    <a:pt x="1156" y="8"/>
                  </a:lnTo>
                  <a:lnTo>
                    <a:pt x="1082" y="19"/>
                  </a:lnTo>
                  <a:lnTo>
                    <a:pt x="1009" y="34"/>
                  </a:lnTo>
                  <a:lnTo>
                    <a:pt x="937" y="53"/>
                  </a:lnTo>
                  <a:lnTo>
                    <a:pt x="867" y="76"/>
                  </a:lnTo>
                  <a:lnTo>
                    <a:pt x="799" y="102"/>
                  </a:lnTo>
                  <a:lnTo>
                    <a:pt x="733" y="133"/>
                  </a:lnTo>
                  <a:lnTo>
                    <a:pt x="669" y="166"/>
                  </a:lnTo>
                  <a:lnTo>
                    <a:pt x="607" y="203"/>
                  </a:lnTo>
                  <a:lnTo>
                    <a:pt x="547" y="244"/>
                  </a:lnTo>
                  <a:lnTo>
                    <a:pt x="490" y="287"/>
                  </a:lnTo>
                  <a:lnTo>
                    <a:pt x="435" y="334"/>
                  </a:lnTo>
                  <a:lnTo>
                    <a:pt x="383" y="383"/>
                  </a:lnTo>
                  <a:lnTo>
                    <a:pt x="334" y="435"/>
                  </a:lnTo>
                  <a:lnTo>
                    <a:pt x="287" y="490"/>
                  </a:lnTo>
                  <a:lnTo>
                    <a:pt x="244" y="547"/>
                  </a:lnTo>
                  <a:lnTo>
                    <a:pt x="203" y="607"/>
                  </a:lnTo>
                  <a:lnTo>
                    <a:pt x="166" y="669"/>
                  </a:lnTo>
                  <a:lnTo>
                    <a:pt x="133" y="733"/>
                  </a:lnTo>
                  <a:lnTo>
                    <a:pt x="102" y="799"/>
                  </a:lnTo>
                  <a:lnTo>
                    <a:pt x="76" y="867"/>
                  </a:lnTo>
                  <a:lnTo>
                    <a:pt x="53" y="937"/>
                  </a:lnTo>
                  <a:lnTo>
                    <a:pt x="34" y="1009"/>
                  </a:lnTo>
                  <a:lnTo>
                    <a:pt x="19" y="1082"/>
                  </a:lnTo>
                  <a:lnTo>
                    <a:pt x="8" y="1156"/>
                  </a:lnTo>
                  <a:lnTo>
                    <a:pt x="2" y="1232"/>
                  </a:lnTo>
                  <a:lnTo>
                    <a:pt x="0" y="1309"/>
                  </a:lnTo>
                  <a:lnTo>
                    <a:pt x="2" y="1386"/>
                  </a:lnTo>
                  <a:lnTo>
                    <a:pt x="8" y="1461"/>
                  </a:lnTo>
                  <a:lnTo>
                    <a:pt x="19" y="1536"/>
                  </a:lnTo>
                  <a:lnTo>
                    <a:pt x="34" y="1609"/>
                  </a:lnTo>
                  <a:lnTo>
                    <a:pt x="53" y="1680"/>
                  </a:lnTo>
                  <a:lnTo>
                    <a:pt x="76" y="1750"/>
                  </a:lnTo>
                  <a:lnTo>
                    <a:pt x="102" y="1818"/>
                  </a:lnTo>
                  <a:lnTo>
                    <a:pt x="133" y="1884"/>
                  </a:lnTo>
                  <a:lnTo>
                    <a:pt x="166" y="1949"/>
                  </a:lnTo>
                  <a:lnTo>
                    <a:pt x="203" y="2011"/>
                  </a:lnTo>
                  <a:lnTo>
                    <a:pt x="244" y="2070"/>
                  </a:lnTo>
                  <a:lnTo>
                    <a:pt x="287" y="2128"/>
                  </a:lnTo>
                  <a:lnTo>
                    <a:pt x="334" y="2182"/>
                  </a:lnTo>
                  <a:lnTo>
                    <a:pt x="383" y="2234"/>
                  </a:lnTo>
                  <a:lnTo>
                    <a:pt x="435" y="2284"/>
                  </a:lnTo>
                  <a:lnTo>
                    <a:pt x="490" y="2330"/>
                  </a:lnTo>
                  <a:lnTo>
                    <a:pt x="547" y="2374"/>
                  </a:lnTo>
                  <a:lnTo>
                    <a:pt x="607" y="2414"/>
                  </a:lnTo>
                  <a:lnTo>
                    <a:pt x="669" y="2451"/>
                  </a:lnTo>
                  <a:lnTo>
                    <a:pt x="733" y="2485"/>
                  </a:lnTo>
                  <a:lnTo>
                    <a:pt x="799" y="2515"/>
                  </a:lnTo>
                  <a:lnTo>
                    <a:pt x="867" y="2542"/>
                  </a:lnTo>
                  <a:lnTo>
                    <a:pt x="937" y="2564"/>
                  </a:lnTo>
                  <a:lnTo>
                    <a:pt x="1009" y="2583"/>
                  </a:lnTo>
                  <a:lnTo>
                    <a:pt x="1082" y="2598"/>
                  </a:lnTo>
                  <a:lnTo>
                    <a:pt x="1156" y="2609"/>
                  </a:lnTo>
                  <a:lnTo>
                    <a:pt x="1232" y="2616"/>
                  </a:lnTo>
                  <a:lnTo>
                    <a:pt x="1309" y="2618"/>
                  </a:lnTo>
                  <a:lnTo>
                    <a:pt x="1386" y="2616"/>
                  </a:lnTo>
                  <a:lnTo>
                    <a:pt x="1461" y="2609"/>
                  </a:lnTo>
                  <a:lnTo>
                    <a:pt x="1536" y="2598"/>
                  </a:lnTo>
                  <a:lnTo>
                    <a:pt x="1609" y="2583"/>
                  </a:lnTo>
                  <a:lnTo>
                    <a:pt x="1680" y="2564"/>
                  </a:lnTo>
                  <a:lnTo>
                    <a:pt x="1750" y="2542"/>
                  </a:lnTo>
                  <a:lnTo>
                    <a:pt x="1818" y="2515"/>
                  </a:lnTo>
                  <a:lnTo>
                    <a:pt x="1884" y="2485"/>
                  </a:lnTo>
                  <a:lnTo>
                    <a:pt x="1949" y="2451"/>
                  </a:lnTo>
                  <a:lnTo>
                    <a:pt x="2011" y="2414"/>
                  </a:lnTo>
                  <a:lnTo>
                    <a:pt x="2070" y="2374"/>
                  </a:lnTo>
                  <a:lnTo>
                    <a:pt x="2128" y="2330"/>
                  </a:lnTo>
                  <a:lnTo>
                    <a:pt x="2182" y="2284"/>
                  </a:lnTo>
                  <a:lnTo>
                    <a:pt x="2234" y="2234"/>
                  </a:lnTo>
                  <a:lnTo>
                    <a:pt x="2284" y="2182"/>
                  </a:lnTo>
                  <a:lnTo>
                    <a:pt x="2330" y="2128"/>
                  </a:lnTo>
                  <a:lnTo>
                    <a:pt x="2374" y="2070"/>
                  </a:lnTo>
                  <a:lnTo>
                    <a:pt x="2414" y="2011"/>
                  </a:lnTo>
                  <a:lnTo>
                    <a:pt x="2451" y="1949"/>
                  </a:lnTo>
                  <a:lnTo>
                    <a:pt x="2485" y="1884"/>
                  </a:lnTo>
                  <a:lnTo>
                    <a:pt x="2515" y="1818"/>
                  </a:lnTo>
                  <a:lnTo>
                    <a:pt x="2542" y="1750"/>
                  </a:lnTo>
                  <a:lnTo>
                    <a:pt x="2564" y="1680"/>
                  </a:lnTo>
                  <a:lnTo>
                    <a:pt x="2583" y="1609"/>
                  </a:lnTo>
                  <a:lnTo>
                    <a:pt x="2598" y="1536"/>
                  </a:lnTo>
                  <a:lnTo>
                    <a:pt x="2609" y="1461"/>
                  </a:lnTo>
                  <a:lnTo>
                    <a:pt x="2616" y="1386"/>
                  </a:lnTo>
                  <a:lnTo>
                    <a:pt x="2618" y="1309"/>
                  </a:lnTo>
                  <a:lnTo>
                    <a:pt x="2616" y="1232"/>
                  </a:lnTo>
                  <a:lnTo>
                    <a:pt x="2609" y="1156"/>
                  </a:lnTo>
                  <a:lnTo>
                    <a:pt x="2598" y="1082"/>
                  </a:lnTo>
                  <a:lnTo>
                    <a:pt x="2583" y="1009"/>
                  </a:lnTo>
                  <a:lnTo>
                    <a:pt x="2564" y="937"/>
                  </a:lnTo>
                  <a:lnTo>
                    <a:pt x="2542" y="867"/>
                  </a:lnTo>
                  <a:lnTo>
                    <a:pt x="2515" y="799"/>
                  </a:lnTo>
                  <a:lnTo>
                    <a:pt x="2485" y="733"/>
                  </a:lnTo>
                  <a:lnTo>
                    <a:pt x="2451" y="669"/>
                  </a:lnTo>
                  <a:lnTo>
                    <a:pt x="2414" y="607"/>
                  </a:lnTo>
                  <a:lnTo>
                    <a:pt x="2374" y="547"/>
                  </a:lnTo>
                  <a:lnTo>
                    <a:pt x="2330" y="490"/>
                  </a:lnTo>
                  <a:lnTo>
                    <a:pt x="2284" y="435"/>
                  </a:lnTo>
                  <a:lnTo>
                    <a:pt x="2234" y="383"/>
                  </a:lnTo>
                  <a:lnTo>
                    <a:pt x="2182" y="334"/>
                  </a:lnTo>
                  <a:lnTo>
                    <a:pt x="2128" y="287"/>
                  </a:lnTo>
                  <a:lnTo>
                    <a:pt x="2070" y="244"/>
                  </a:lnTo>
                  <a:lnTo>
                    <a:pt x="2011" y="203"/>
                  </a:lnTo>
                  <a:lnTo>
                    <a:pt x="1949" y="166"/>
                  </a:lnTo>
                  <a:lnTo>
                    <a:pt x="1884" y="133"/>
                  </a:lnTo>
                  <a:lnTo>
                    <a:pt x="1818" y="102"/>
                  </a:lnTo>
                  <a:lnTo>
                    <a:pt x="1750" y="76"/>
                  </a:lnTo>
                  <a:lnTo>
                    <a:pt x="1680" y="53"/>
                  </a:lnTo>
                  <a:lnTo>
                    <a:pt x="1609" y="34"/>
                  </a:lnTo>
                  <a:lnTo>
                    <a:pt x="1536" y="19"/>
                  </a:lnTo>
                  <a:lnTo>
                    <a:pt x="1461" y="8"/>
                  </a:lnTo>
                  <a:lnTo>
                    <a:pt x="1386" y="2"/>
                  </a:lnTo>
                  <a:lnTo>
                    <a:pt x="1309" y="0"/>
                  </a:lnTo>
                  <a:close/>
                </a:path>
              </a:pathLst>
            </a:custGeom>
            <a:solidFill>
              <a:srgbClr val="EB6C6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E03E1EA1-92F8-4C8F-867A-DD1E2B999371}"/>
                </a:ext>
              </a:extLst>
            </p:cNvPr>
            <p:cNvSpPr txBox="1"/>
            <p:nvPr/>
          </p:nvSpPr>
          <p:spPr>
            <a:xfrm>
              <a:off x="318793" y="4120958"/>
              <a:ext cx="9686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Codec Pro" panose="00000500000000000000" pitchFamily="50" charset="0"/>
                </a:rPr>
                <a:t>humaine</a:t>
              </a:r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53DA5611-DEFC-45DE-8792-C7FF9C6C0E62}"/>
                </a:ext>
              </a:extLst>
            </p:cNvPr>
            <p:cNvSpPr txBox="1"/>
            <p:nvPr/>
          </p:nvSpPr>
          <p:spPr>
            <a:xfrm>
              <a:off x="1284304" y="3486832"/>
              <a:ext cx="10914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Codec Pro" panose="00000500000000000000" pitchFamily="50" charset="0"/>
                </a:rPr>
                <a:t>religieuse</a:t>
              </a:r>
            </a:p>
          </p:txBody>
        </p: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02CD535F-F82A-4348-9BFC-0DBCE2FBBBBF}"/>
                </a:ext>
              </a:extLst>
            </p:cNvPr>
            <p:cNvSpPr txBox="1"/>
            <p:nvPr/>
          </p:nvSpPr>
          <p:spPr>
            <a:xfrm>
              <a:off x="2281900" y="4128346"/>
              <a:ext cx="11822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Codec Pro" panose="00000500000000000000" pitchFamily="50" charset="0"/>
                </a:rPr>
                <a:t>spirituelle</a:t>
              </a:r>
            </a:p>
          </p:txBody>
        </p:sp>
      </p:grpSp>
      <p:pic>
        <p:nvPicPr>
          <p:cNvPr id="26" name="Image 25">
            <a:extLst>
              <a:ext uri="{FF2B5EF4-FFF2-40B4-BE49-F238E27FC236}">
                <a16:creationId xmlns:a16="http://schemas.microsoft.com/office/drawing/2014/main" id="{8F356DEE-1FEB-4236-B179-D407DDDB07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V="1">
            <a:off x="1253678" y="2158384"/>
            <a:ext cx="877173" cy="177932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6279C08-1F41-4378-B1E8-5469B675EE00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99244" y="1030772"/>
            <a:ext cx="977636" cy="1091247"/>
          </a:xfrm>
          <a:prstGeom prst="rect">
            <a:avLst/>
          </a:prstGeom>
          <a:noFill/>
          <a:effectLst/>
        </p:spPr>
      </p:pic>
    </p:spTree>
    <p:extLst>
      <p:ext uri="{BB962C8B-B14F-4D97-AF65-F5344CB8AC3E}">
        <p14:creationId xmlns:p14="http://schemas.microsoft.com/office/powerpoint/2010/main" val="2722952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Zone de texte 24">
            <a:extLst>
              <a:ext uri="{FF2B5EF4-FFF2-40B4-BE49-F238E27FC236}">
                <a16:creationId xmlns:a16="http://schemas.microsoft.com/office/drawing/2014/main" id="{BFDF7006-E1F0-4604-B1A2-70ADE6031851}"/>
              </a:ext>
            </a:extLst>
          </p:cNvPr>
          <p:cNvSpPr txBox="1"/>
          <p:nvPr/>
        </p:nvSpPr>
        <p:spPr>
          <a:xfrm>
            <a:off x="1647203" y="1760499"/>
            <a:ext cx="1888410" cy="1571289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600" b="1" kern="0" dirty="0">
                <a:solidFill>
                  <a:srgbClr val="009BDB"/>
                </a:solidFill>
                <a:latin typeface="Codec Pro ExtraBold" panose="00000700000000000000" pitchFamily="50" charset="0"/>
              </a:rPr>
              <a:t>Les espaces multicultes et de recueillement 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 panose="020B0602030504020204" pitchFamily="34" charset="0"/>
              <a:ea typeface="Lucida Sans Unicode" panose="020B0602030504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EC6B69"/>
                </a:solidFill>
                <a:effectLst/>
                <a:uLnTx/>
                <a:uFillTx/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7 jours /7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EC6B69"/>
                </a:solidFill>
                <a:effectLst/>
                <a:uLnTx/>
                <a:uFillTx/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de 8h00 à 18h00</a:t>
            </a: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 panose="020B0602030504020204" pitchFamily="34" charset="0"/>
              <a:ea typeface="Lucida Sans Unicode" panose="020B0602030504020204" pitchFamily="34" charset="0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1" i="0" u="none" strike="noStrike" kern="0" cap="none" spc="0" normalizeH="0" baseline="0" noProof="0" dirty="0">
              <a:ln>
                <a:noFill/>
              </a:ln>
              <a:solidFill>
                <a:srgbClr val="EC6B69"/>
              </a:solidFill>
              <a:effectLst/>
              <a:uLnTx/>
              <a:uFillTx/>
              <a:latin typeface="Codec Pro" panose="00000500000000000000" pitchFamily="50" charset="0"/>
              <a:ea typeface="Lucida Sans Unicode" panose="020B0602030504020204" pitchFamily="34" charset="0"/>
              <a:cs typeface="Calibri" panose="020F0502020204030204" pitchFamily="34" charset="0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400" b="1" kern="0" dirty="0">
              <a:solidFill>
                <a:srgbClr val="EC6B69"/>
              </a:solidFill>
              <a:latin typeface="Codec Pro" panose="00000500000000000000" pitchFamily="50" charset="0"/>
              <a:ea typeface="Lucida Sans Unicode" panose="020B0602030504020204" pitchFamily="34" charset="0"/>
              <a:cs typeface="Calibri" panose="020F0502020204030204" pitchFamily="34" charset="0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1" i="0" u="none" strike="noStrike" kern="0" cap="none" spc="0" normalizeH="0" baseline="0" noProof="0" dirty="0">
              <a:ln>
                <a:noFill/>
              </a:ln>
              <a:solidFill>
                <a:srgbClr val="EC6B69"/>
              </a:solidFill>
              <a:effectLst/>
              <a:uLnTx/>
              <a:uFillTx/>
              <a:latin typeface="Codec Pro" panose="00000500000000000000" pitchFamily="50" charset="0"/>
              <a:ea typeface="Lucida Sans Unicode" panose="020B0602030504020204" pitchFamily="34" charset="0"/>
              <a:cs typeface="Calibri" panose="020F0502020204030204" pitchFamily="34" charset="0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EC6B69"/>
                </a:solidFill>
                <a:effectLst/>
                <a:uLnTx/>
                <a:uFillTx/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	</a:t>
            </a: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 panose="020B0602030504020204" pitchFamily="34" charset="0"/>
              <a:ea typeface="Lucida Sans Unicode" panose="020B0602030504020204" pitchFamily="34" charset="0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EC6B69"/>
                </a:solidFill>
                <a:effectLst/>
                <a:uLnTx/>
                <a:uFillTx/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 </a:t>
            </a: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 panose="020B0602030504020204" pitchFamily="34" charset="0"/>
              <a:ea typeface="Lucida Sans Unicode" panose="020B0602030504020204" pitchFamily="34" charset="0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 panose="020B0602030504020204" pitchFamily="34" charset="0"/>
                <a:ea typeface="Lucida Sans Unicode" panose="020B0602030504020204" pitchFamily="34" charset="0"/>
              </a:rPr>
              <a:t> </a:t>
            </a: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46A600B7-C958-4A23-AE55-5ECC0E4E5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9244" y="1909187"/>
            <a:ext cx="10691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65F99727-234D-462A-A512-9064FFA1F2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731" y="6929547"/>
            <a:ext cx="1000799" cy="512486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90C3245E-5B90-46C9-B797-D5ED1E956323}"/>
              </a:ext>
            </a:extLst>
          </p:cNvPr>
          <p:cNvSpPr/>
          <p:nvPr/>
        </p:nvSpPr>
        <p:spPr>
          <a:xfrm>
            <a:off x="3971088" y="660497"/>
            <a:ext cx="3235890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1400" b="1" kern="0" dirty="0">
              <a:solidFill>
                <a:srgbClr val="009BDB"/>
              </a:solidFill>
              <a:latin typeface="Codec Pro" panose="00000500000000000000" pitchFamily="50" charset="0"/>
            </a:endParaRPr>
          </a:p>
          <a:p>
            <a:pPr algn="just"/>
            <a:r>
              <a:rPr lang="fr-FR" sz="1400" b="1" kern="0" dirty="0">
                <a:solidFill>
                  <a:srgbClr val="009BDB"/>
                </a:solidFill>
                <a:latin typeface="Codec Pro" panose="00000500000000000000" pitchFamily="50" charset="0"/>
              </a:rPr>
              <a:t>Culte catholique </a:t>
            </a:r>
          </a:p>
          <a:p>
            <a:pPr algn="just"/>
            <a:endParaRPr lang="fr-FR" sz="1100" b="1" kern="0" dirty="0">
              <a:solidFill>
                <a:srgbClr val="009BDB"/>
              </a:solidFill>
              <a:latin typeface="Codec Pro" panose="00000500000000000000" pitchFamily="50" charset="0"/>
            </a:endParaRPr>
          </a:p>
          <a:p>
            <a:pPr algn="just"/>
            <a:r>
              <a:rPr lang="fr-FR" sz="1400" b="1" dirty="0">
                <a:solidFill>
                  <a:srgbClr val="1D4863"/>
                </a:solidFill>
                <a:latin typeface="Codec Pro" panose="00000500000000000000" pitchFamily="50" charset="0"/>
              </a:rPr>
              <a:t>Hôpital Pasteur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Marie-Hélène BRIX (Aumônier)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brix.m@chu-nice.fr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Portable :	06 75 81 57 30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Téléphone :	04 92 03 83 42</a:t>
            </a:r>
          </a:p>
          <a:p>
            <a:pPr algn="just"/>
            <a:endParaRPr lang="fr-FR" sz="1400" dirty="0">
              <a:latin typeface="Codec Pro" panose="00000500000000000000" pitchFamily="50" charset="0"/>
            </a:endParaRPr>
          </a:p>
          <a:p>
            <a:pPr algn="just"/>
            <a:r>
              <a:rPr lang="fr-FR" sz="1400" b="1" dirty="0">
                <a:solidFill>
                  <a:srgbClr val="1D4863"/>
                </a:solidFill>
                <a:latin typeface="Codec Pro" panose="00000500000000000000" pitchFamily="50" charset="0"/>
              </a:rPr>
              <a:t>Hôpital de L’Archet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Magali MARCHAND (Aumônier)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marchand-santana.m@chu-nice.fr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Portable :	06 63 02 86 63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Téléphone :	04 92 03 54 23</a:t>
            </a:r>
          </a:p>
          <a:p>
            <a:pPr algn="just"/>
            <a:endParaRPr lang="fr-FR" sz="1400" dirty="0">
              <a:latin typeface="Codec Pro" panose="00000500000000000000" pitchFamily="50" charset="0"/>
            </a:endParaRPr>
          </a:p>
          <a:p>
            <a:pPr algn="just"/>
            <a:r>
              <a:rPr lang="fr-FR" sz="1400" b="1" dirty="0">
                <a:solidFill>
                  <a:srgbClr val="1D4863"/>
                </a:solidFill>
                <a:latin typeface="Codec Pro" panose="00000500000000000000" pitchFamily="50" charset="0"/>
              </a:rPr>
              <a:t>Hôpital de Cimiez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Roger EBY (Aumônier)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eby.r@chu-nice.fr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Portable :	06 13 09 40 38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Téléphone :	04 92 03 43 85</a:t>
            </a:r>
          </a:p>
          <a:p>
            <a:pPr algn="just"/>
            <a:endParaRPr lang="fr-FR" sz="1400" dirty="0">
              <a:latin typeface="Codec Pro" panose="00000500000000000000" pitchFamily="50" charset="0"/>
            </a:endParaRPr>
          </a:p>
          <a:p>
            <a:pPr algn="just"/>
            <a:r>
              <a:rPr lang="fr-FR" sz="1400" b="1" dirty="0">
                <a:solidFill>
                  <a:srgbClr val="1D4863"/>
                </a:solidFill>
                <a:latin typeface="Codec Pro" panose="00000500000000000000" pitchFamily="50" charset="0"/>
              </a:rPr>
              <a:t>Hôpital de Tende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Chantal FERRETTO (Aumônier)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ferretto.c@chu-nice.fr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Portable :	06 52 16 09 64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Téléphone :	04 92 03 50 29</a:t>
            </a:r>
            <a:endParaRPr lang="fr-FR" sz="1200" dirty="0">
              <a:latin typeface="Codec Pro" panose="000005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fr-FR" sz="1400" dirty="0">
              <a:solidFill>
                <a:srgbClr val="ED6B69"/>
              </a:solidFill>
              <a:latin typeface="Codec Pro" panose="000005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fr-FR" sz="1400" b="1" dirty="0">
                <a:solidFill>
                  <a:srgbClr val="1D4863"/>
                </a:solidFill>
                <a:latin typeface="Codec Pro" panose="00000500000000000000" pitchFamily="50" charset="0"/>
              </a:rPr>
              <a:t>Urgences 24h/24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Portable :	06 78 16 72 01</a:t>
            </a:r>
          </a:p>
        </p:txBody>
      </p:sp>
      <p:pic>
        <p:nvPicPr>
          <p:cNvPr id="58" name="Image 57">
            <a:extLst>
              <a:ext uri="{FF2B5EF4-FFF2-40B4-BE49-F238E27FC236}">
                <a16:creationId xmlns:a16="http://schemas.microsoft.com/office/drawing/2014/main" id="{92701C92-BF81-4FD4-B530-81363E2C8B0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14" y="3849997"/>
            <a:ext cx="281693" cy="2239303"/>
          </a:xfrm>
          <a:prstGeom prst="rect">
            <a:avLst/>
          </a:prstGeom>
        </p:spPr>
      </p:pic>
      <p:sp>
        <p:nvSpPr>
          <p:cNvPr id="60" name="Rectangle 59">
            <a:extLst>
              <a:ext uri="{FF2B5EF4-FFF2-40B4-BE49-F238E27FC236}">
                <a16:creationId xmlns:a16="http://schemas.microsoft.com/office/drawing/2014/main" id="{6CDD69C8-A4CC-447D-AD9E-D3CB84C7E98E}"/>
              </a:ext>
            </a:extLst>
          </p:cNvPr>
          <p:cNvSpPr/>
          <p:nvPr/>
        </p:nvSpPr>
        <p:spPr>
          <a:xfrm>
            <a:off x="7795685" y="856396"/>
            <a:ext cx="2585919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400" b="1" kern="0" dirty="0">
                <a:solidFill>
                  <a:srgbClr val="009BDB"/>
                </a:solidFill>
                <a:latin typeface="Codec Pro" panose="00000500000000000000" pitchFamily="50" charset="0"/>
              </a:rPr>
              <a:t>Culte protestant :</a:t>
            </a:r>
          </a:p>
          <a:p>
            <a:pPr algn="just"/>
            <a:r>
              <a:rPr lang="fr-FR" sz="1400" b="1" dirty="0">
                <a:solidFill>
                  <a:srgbClr val="1D4863"/>
                </a:solidFill>
                <a:latin typeface="Codec Pro" panose="00000500000000000000" pitchFamily="50" charset="0"/>
              </a:rPr>
              <a:t>Tous sites et urgences 24h/24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Isabelle GANTZ (Aumônier)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gantz.i@chu-nice.fr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Portable :	06 24 58 06 08</a:t>
            </a:r>
          </a:p>
          <a:p>
            <a:pPr algn="just"/>
            <a:endParaRPr lang="fr-FR" sz="1100" dirty="0">
              <a:latin typeface="Codec Pro" panose="00000500000000000000" pitchFamily="50" charset="0"/>
            </a:endParaRPr>
          </a:p>
          <a:p>
            <a:pPr algn="just"/>
            <a:r>
              <a:rPr lang="fr-FR" sz="1400" b="1" kern="0" dirty="0">
                <a:solidFill>
                  <a:srgbClr val="009BDB"/>
                </a:solidFill>
                <a:latin typeface="Codec Pro" panose="00000500000000000000" pitchFamily="50" charset="0"/>
              </a:rPr>
              <a:t>Culte orthodoxe :</a:t>
            </a:r>
          </a:p>
          <a:p>
            <a:pPr algn="just"/>
            <a:r>
              <a:rPr lang="fr-FR" sz="1400" b="1" dirty="0">
                <a:solidFill>
                  <a:srgbClr val="1D4863"/>
                </a:solidFill>
                <a:latin typeface="Codec Pro" panose="00000500000000000000" pitchFamily="50" charset="0"/>
              </a:rPr>
              <a:t>Tous sites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Hélène FUNCK-DLOUSSKY 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h.funckdloussky@live.fr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Portable :	06 36 20 85 44</a:t>
            </a:r>
            <a:endParaRPr lang="fr-FR" sz="1200" dirty="0">
              <a:latin typeface="Codec Pro" panose="00000500000000000000" pitchFamily="50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just"/>
            <a:endParaRPr lang="fr-FR" sz="1100" dirty="0">
              <a:latin typeface="Codec Pro" panose="00000500000000000000" pitchFamily="50" charset="0"/>
            </a:endParaRPr>
          </a:p>
          <a:p>
            <a:pPr algn="just"/>
            <a:r>
              <a:rPr lang="fr-FR" sz="1400" b="1" kern="0" dirty="0">
                <a:solidFill>
                  <a:srgbClr val="009BDB"/>
                </a:solidFill>
                <a:latin typeface="Codec Pro" panose="00000500000000000000" pitchFamily="50" charset="0"/>
              </a:rPr>
              <a:t>Culte israélite :</a:t>
            </a:r>
          </a:p>
          <a:p>
            <a:pPr algn="just"/>
            <a:r>
              <a:rPr lang="fr-FR" sz="1400" b="1" dirty="0">
                <a:solidFill>
                  <a:srgbClr val="1D4863"/>
                </a:solidFill>
                <a:latin typeface="Codec Pro" panose="00000500000000000000" pitchFamily="50" charset="0"/>
              </a:rPr>
              <a:t>Tous sites</a:t>
            </a:r>
          </a:p>
          <a:p>
            <a:pPr algn="just"/>
            <a:r>
              <a:rPr lang="en-GB" sz="1200" dirty="0" err="1">
                <a:latin typeface="Codec Pro" panose="00000500000000000000" pitchFamily="50" charset="0"/>
              </a:rPr>
              <a:t>Rabbin</a:t>
            </a:r>
            <a:r>
              <a:rPr lang="en-GB" sz="1200" dirty="0">
                <a:latin typeface="Codec Pro" panose="00000500000000000000" pitchFamily="50" charset="0"/>
              </a:rPr>
              <a:t> David TOUBOUL</a:t>
            </a:r>
          </a:p>
          <a:p>
            <a:pPr algn="just"/>
            <a:r>
              <a:rPr lang="en-GB" sz="1200" dirty="0">
                <a:latin typeface="Codec Pro" panose="00000500000000000000" pitchFamily="50" charset="0"/>
              </a:rPr>
              <a:t>rabbin@massorti-nice.com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Portable :	06 36 82 06 77</a:t>
            </a:r>
          </a:p>
          <a:p>
            <a:pPr algn="just"/>
            <a:endParaRPr lang="fr-FR" sz="1100" dirty="0">
              <a:latin typeface="Codec Pro" panose="00000500000000000000" pitchFamily="50" charset="0"/>
            </a:endParaRPr>
          </a:p>
          <a:p>
            <a:pPr algn="just"/>
            <a:r>
              <a:rPr lang="fr-FR" sz="1400" b="1" kern="0" dirty="0">
                <a:solidFill>
                  <a:srgbClr val="009BDB"/>
                </a:solidFill>
                <a:latin typeface="Codec Pro" panose="00000500000000000000" pitchFamily="50" charset="0"/>
              </a:rPr>
              <a:t>Culte musulman :</a:t>
            </a:r>
          </a:p>
          <a:p>
            <a:pPr algn="just"/>
            <a:r>
              <a:rPr lang="fr-FR" sz="1400" b="1" dirty="0">
                <a:solidFill>
                  <a:srgbClr val="1D4863"/>
                </a:solidFill>
                <a:latin typeface="Codec Pro" panose="00000500000000000000" pitchFamily="50" charset="0"/>
              </a:rPr>
              <a:t>Tous sites</a:t>
            </a:r>
          </a:p>
          <a:p>
            <a:pPr algn="just"/>
            <a:r>
              <a:rPr lang="en-GB" sz="1200" dirty="0">
                <a:latin typeface="Codec Pro" panose="00000500000000000000" pitchFamily="50" charset="0"/>
              </a:rPr>
              <a:t>Abbdelfattah CHATTI</a:t>
            </a:r>
            <a:endParaRPr lang="fr-FR" sz="1200" dirty="0">
              <a:latin typeface="Codec Pro" panose="00000500000000000000" pitchFamily="50" charset="0"/>
            </a:endParaRPr>
          </a:p>
          <a:p>
            <a:pPr algn="just"/>
            <a:r>
              <a:rPr lang="en-GB" sz="1200" dirty="0">
                <a:latin typeface="Codec Pro" panose="00000500000000000000" pitchFamily="50" charset="0"/>
              </a:rPr>
              <a:t>chatti-bat@hotmail.fr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Portable :	06 64 94 88 74</a:t>
            </a:r>
          </a:p>
          <a:p>
            <a:pPr algn="just"/>
            <a:endParaRPr lang="fr-FR" sz="1100" dirty="0">
              <a:latin typeface="Codec Pro" panose="00000500000000000000" pitchFamily="50" charset="0"/>
            </a:endParaRPr>
          </a:p>
          <a:p>
            <a:pPr algn="just"/>
            <a:r>
              <a:rPr lang="fr-FR" sz="1400" b="1" kern="0" dirty="0">
                <a:solidFill>
                  <a:srgbClr val="009BDB"/>
                </a:solidFill>
                <a:latin typeface="Codec Pro" panose="00000500000000000000" pitchFamily="50" charset="0"/>
              </a:rPr>
              <a:t>Culte bouddhiste :</a:t>
            </a:r>
          </a:p>
          <a:p>
            <a:pPr algn="just"/>
            <a:r>
              <a:rPr lang="fr-FR" sz="1400" b="1" dirty="0">
                <a:solidFill>
                  <a:srgbClr val="1D4863"/>
                </a:solidFill>
                <a:latin typeface="Codec Pro" panose="00000500000000000000" pitchFamily="50" charset="0"/>
              </a:rPr>
              <a:t>Tous sites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Paul RODRIGUEZ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paul.cagne06@gmail.com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Portable :	06 67 21 59 61</a:t>
            </a:r>
          </a:p>
          <a:p>
            <a:pPr algn="just"/>
            <a:endParaRPr lang="fr-FR" sz="1400" dirty="0">
              <a:latin typeface="Codec Pro" panose="00000500000000000000" pitchFamily="50" charset="0"/>
            </a:endParaRPr>
          </a:p>
        </p:txBody>
      </p:sp>
      <p:pic>
        <p:nvPicPr>
          <p:cNvPr id="62" name="Image 61">
            <a:extLst>
              <a:ext uri="{FF2B5EF4-FFF2-40B4-BE49-F238E27FC236}">
                <a16:creationId xmlns:a16="http://schemas.microsoft.com/office/drawing/2014/main" id="{F46BBAF1-BACB-4675-AF60-609A941255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9999" y="933890"/>
            <a:ext cx="128027" cy="207282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C626EF1C-4A1E-4B2D-995D-D4B3F2276E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3946" y="2262746"/>
            <a:ext cx="128027" cy="207282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03D527C6-C7C8-4079-A8AB-4DE79F12AD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3345" y="3419178"/>
            <a:ext cx="128027" cy="207282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EAEDBCCE-2D95-4651-B112-5923A8DEDF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9152" y="4561908"/>
            <a:ext cx="128027" cy="207282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3C33D5F0-E418-4293-9B42-FFD3127649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3946" y="5742083"/>
            <a:ext cx="128027" cy="207282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B50A8299-FEFE-4743-9D53-262DBD1DA411}"/>
              </a:ext>
            </a:extLst>
          </p:cNvPr>
          <p:cNvSpPr txBox="1"/>
          <p:nvPr/>
        </p:nvSpPr>
        <p:spPr>
          <a:xfrm>
            <a:off x="4264009" y="84055"/>
            <a:ext cx="5902306" cy="646331"/>
          </a:xfrm>
          <a:prstGeom prst="rect">
            <a:avLst/>
          </a:prstGeom>
          <a:solidFill>
            <a:srgbClr val="FECC00"/>
          </a:solidFill>
        </p:spPr>
        <p:txBody>
          <a:bodyPr wrap="square" rtlCol="0">
            <a:spAutoFit/>
          </a:bodyPr>
          <a:lstStyle/>
          <a:p>
            <a:pPr algn="ctr"/>
            <a:endParaRPr lang="fr-FR" sz="800" b="1" kern="0" dirty="0">
              <a:solidFill>
                <a:srgbClr val="1D4863"/>
              </a:solidFill>
              <a:latin typeface="Codec Pro ExtraBold" panose="00000700000000000000" pitchFamily="50" charset="0"/>
            </a:endParaRPr>
          </a:p>
          <a:p>
            <a:pPr algn="ctr"/>
            <a:r>
              <a:rPr lang="fr-FR" sz="2000" b="1" kern="0" dirty="0">
                <a:solidFill>
                  <a:srgbClr val="1D4863"/>
                </a:solidFill>
                <a:latin typeface="Codec Pro ExtraBold" panose="00000700000000000000" pitchFamily="50" charset="0"/>
              </a:rPr>
              <a:t>CONTACTS</a:t>
            </a:r>
            <a:endParaRPr lang="fr-FR" sz="2000" b="1" dirty="0">
              <a:solidFill>
                <a:srgbClr val="1D4863"/>
              </a:solidFill>
              <a:latin typeface="Codec Pro ExtraBold" panose="00000700000000000000" pitchFamily="50" charset="0"/>
            </a:endParaRPr>
          </a:p>
          <a:p>
            <a:pPr algn="ctr"/>
            <a:endParaRPr lang="fr-FR" sz="800" dirty="0">
              <a:solidFill>
                <a:srgbClr val="1D4863"/>
              </a:solidFill>
              <a:latin typeface="Codec Pro ExtraBold" panose="00000700000000000000" pitchFamily="50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9AAA2E2-EE27-4237-86E2-7CE7749C7CAD}"/>
              </a:ext>
            </a:extLst>
          </p:cNvPr>
          <p:cNvSpPr/>
          <p:nvPr/>
        </p:nvSpPr>
        <p:spPr>
          <a:xfrm>
            <a:off x="525499" y="140188"/>
            <a:ext cx="297229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dirty="0">
                <a:latin typeface="Codec Pro" panose="00000500000000000000" pitchFamily="50" charset="0"/>
              </a:rPr>
              <a:t>Des lieux d’accueil et d’écoute sont accessibles sur chaque site hospitalier.</a:t>
            </a:r>
          </a:p>
          <a:p>
            <a:pPr algn="just"/>
            <a:endParaRPr lang="fr-FR" sz="1200" dirty="0">
              <a:latin typeface="Codec Pro" panose="00000500000000000000" pitchFamily="50" charset="0"/>
            </a:endParaRP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Ils se trouvent à proximité immédiate des espaces multicultes et de recueillement.</a:t>
            </a:r>
          </a:p>
          <a:p>
            <a:pPr algn="just"/>
            <a:r>
              <a:rPr lang="fr-FR" sz="1200" dirty="0">
                <a:latin typeface="Codec Pro" panose="00000500000000000000" pitchFamily="50" charset="0"/>
              </a:rPr>
              <a:t>  	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3F43CD3-3834-409F-AE30-292B3941FC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380" y="1585436"/>
            <a:ext cx="1463167" cy="2097206"/>
          </a:xfrm>
          <a:prstGeom prst="rect">
            <a:avLst/>
          </a:prstGeom>
        </p:spPr>
      </p:pic>
      <p:sp>
        <p:nvSpPr>
          <p:cNvPr id="31" name="Zone de texte 30">
            <a:extLst>
              <a:ext uri="{FF2B5EF4-FFF2-40B4-BE49-F238E27FC236}">
                <a16:creationId xmlns:a16="http://schemas.microsoft.com/office/drawing/2014/main" id="{1A5E1087-1249-479C-A70B-66320184111B}"/>
              </a:ext>
            </a:extLst>
          </p:cNvPr>
          <p:cNvSpPr txBox="1"/>
          <p:nvPr/>
        </p:nvSpPr>
        <p:spPr>
          <a:xfrm>
            <a:off x="657313" y="3808898"/>
            <a:ext cx="3011540" cy="2097206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084963"/>
                </a:solidFill>
                <a:effectLst/>
                <a:uLnTx/>
                <a:uFillTx/>
                <a:latin typeface="Codec Pro ExtraBold" panose="00000700000000000000" pitchFamily="50" charset="0"/>
                <a:ea typeface="Lucida Sans Unicode" panose="020B0602030504020204" pitchFamily="34" charset="0"/>
              </a:rPr>
              <a:t>Hôpital Pasteur  </a:t>
            </a: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dec Pro ExtraBold" panose="00000700000000000000" pitchFamily="50" charset="0"/>
              <a:ea typeface="Lucida Sans Unicode" panose="020B0602030504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Niveau 1 (Rue publique – Pasteur 2)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 panose="020B0602030504020204" pitchFamily="34" charset="0"/>
              <a:ea typeface="Lucida Sans Unicode" panose="020B0602030504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dec Pro" panose="00000500000000000000" pitchFamily="50" charset="0"/>
                <a:ea typeface="Lucida Sans Unicode" panose="020B0602030504020204" pitchFamily="34" charset="0"/>
              </a:rPr>
              <a:t> 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 panose="020B0602030504020204" pitchFamily="34" charset="0"/>
              <a:ea typeface="Lucida Sans Unicode" panose="020B0602030504020204" pitchFamily="34" charset="0"/>
            </a:endParaRPr>
          </a:p>
          <a:p>
            <a:pPr algn="just" defTabSz="914400">
              <a:defRPr/>
            </a:pPr>
            <a:r>
              <a:rPr lang="fr-FR" sz="1400" b="1" kern="0" dirty="0">
                <a:solidFill>
                  <a:srgbClr val="084963"/>
                </a:solidFill>
                <a:latin typeface="Codec Pro ExtraBold" panose="00000700000000000000" pitchFamily="50" charset="0"/>
              </a:rPr>
              <a:t>Hôpital l’Archet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Niveau 0 (Hall – Archet 2)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	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 panose="020B0602030504020204" pitchFamily="34" charset="0"/>
              <a:ea typeface="Lucida Sans Unicode" panose="020B0602030504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dec Pro" panose="00000500000000000000" pitchFamily="50" charset="0"/>
                <a:ea typeface="Lucida Sans Unicode" panose="020B0602030504020204" pitchFamily="34" charset="0"/>
              </a:rPr>
              <a:t> 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 panose="020B0602030504020204" pitchFamily="34" charset="0"/>
              <a:ea typeface="Lucida Sans Unicode" panose="020B0602030504020204" pitchFamily="34" charset="0"/>
            </a:endParaRPr>
          </a:p>
          <a:p>
            <a:pPr marR="0" lvl="0" indent="0"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b="1" kern="0" dirty="0">
                <a:solidFill>
                  <a:srgbClr val="084963"/>
                </a:solidFill>
                <a:latin typeface="Codec Pro ExtraBold" panose="00000700000000000000" pitchFamily="50" charset="0"/>
              </a:rPr>
              <a:t>Hôpital Cimiez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Niveau 0 (Pavillon </a:t>
            </a:r>
            <a:r>
              <a:rPr kumimoji="0" lang="fr-FR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Mossa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dec Pro" panose="00000500000000000000" pitchFamily="50" charset="0"/>
                <a:ea typeface="Lucida Sans Unicode" panose="020B0602030504020204" pitchFamily="34" charset="0"/>
                <a:cs typeface="Calibri" panose="020F0502020204030204" pitchFamily="34" charset="0"/>
              </a:rPr>
              <a:t>)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 panose="020B0602030504020204" pitchFamily="34" charset="0"/>
              <a:ea typeface="Lucida Sans Unicode" panose="020B0602030504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dec Pro" panose="00000500000000000000" pitchFamily="50" charset="0"/>
                <a:ea typeface="Lucida Sans Unicode" panose="020B0602030504020204" pitchFamily="34" charset="0"/>
              </a:rPr>
              <a:t> 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 panose="020B0602030504020204" pitchFamily="34" charset="0"/>
              <a:ea typeface="Lucida Sans Unicode" panose="020B0602030504020204" pitchFamily="34" charset="0"/>
            </a:endParaRPr>
          </a:p>
          <a:p>
            <a:pPr algn="just" defTabSz="914400">
              <a:defRPr/>
            </a:pPr>
            <a:r>
              <a:rPr lang="fr-FR" sz="1400" b="1" kern="0" dirty="0">
                <a:solidFill>
                  <a:srgbClr val="084963"/>
                </a:solidFill>
                <a:latin typeface="Codec Pro ExtraBold" panose="00000700000000000000" pitchFamily="50" charset="0"/>
              </a:rPr>
              <a:t>Hôpital de Tende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dec Pro" panose="00000500000000000000" pitchFamily="50" charset="0"/>
                <a:ea typeface="Lucida Sans Unicode" panose="020B0602030504020204" pitchFamily="34" charset="0"/>
              </a:rPr>
              <a:t>Niveau 0 (EHPAD)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 panose="020B0602030504020204" pitchFamily="34" charset="0"/>
              <a:ea typeface="Lucida Sans Unicode" panose="020B0602030504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A65F005-A1EE-4158-8E27-01EE9EB4CC62}"/>
              </a:ext>
            </a:extLst>
          </p:cNvPr>
          <p:cNvSpPr/>
          <p:nvPr/>
        </p:nvSpPr>
        <p:spPr>
          <a:xfrm>
            <a:off x="183042" y="6235173"/>
            <a:ext cx="32107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kern="0" dirty="0">
                <a:solidFill>
                  <a:srgbClr val="000000"/>
                </a:solidFill>
                <a:latin typeface="Codec Pro" panose="00000500000000000000" pitchFamily="50" charset="0"/>
                <a:ea typeface="Lucida Sans Unicode" panose="020B0602030504020204" pitchFamily="34" charset="0"/>
              </a:rPr>
              <a:t>Historiquement, le CHU de Nice dispose également de lieux de culte catholique sur les sites de Cimiez (rdc pavillon </a:t>
            </a:r>
            <a:r>
              <a:rPr lang="fr-FR" sz="1200" kern="0" dirty="0" err="1">
                <a:solidFill>
                  <a:srgbClr val="000000"/>
                </a:solidFill>
                <a:latin typeface="Codec Pro" panose="00000500000000000000" pitchFamily="50" charset="0"/>
                <a:ea typeface="Lucida Sans Unicode" panose="020B0602030504020204" pitchFamily="34" charset="0"/>
              </a:rPr>
              <a:t>Mossa</a:t>
            </a:r>
            <a:r>
              <a:rPr lang="fr-FR" sz="1200" kern="0" dirty="0">
                <a:solidFill>
                  <a:srgbClr val="000000"/>
                </a:solidFill>
                <a:latin typeface="Codec Pro" panose="00000500000000000000" pitchFamily="50" charset="0"/>
                <a:ea typeface="Lucida Sans Unicode" panose="020B0602030504020204" pitchFamily="34" charset="0"/>
              </a:rPr>
              <a:t>), de Tende (rdc bâtiment B) et de Pasteur (Abbaye Saint Pons).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EF9F155-898D-4A8D-96B1-AE288580C9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3899" y="186908"/>
            <a:ext cx="304826" cy="243861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57F78F33-A10D-45EF-A131-AA9533989A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7758" y="856396"/>
            <a:ext cx="331402" cy="24386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CCAE5DB5-DDF6-4787-9620-EA3ABA5DF89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363" y="5911921"/>
            <a:ext cx="1647754" cy="1647754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283EDE05-6D1A-431D-99B1-BD42E420E0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7663" y="905713"/>
            <a:ext cx="128027" cy="20728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E61EE9D-E4CE-4AE7-B5F3-184C5A54A1F9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07218" y="1340607"/>
            <a:ext cx="102425" cy="160954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B2977080-1ECC-4F39-B422-49E2EE1093B2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28155" y="2475940"/>
            <a:ext cx="102425" cy="160954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5D30485F-DB58-4CC4-B201-DBBE2382C4CF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19606" y="3609176"/>
            <a:ext cx="102425" cy="160954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C156F18A-43A6-4ADF-8954-0352BBE58E98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28154" y="4777024"/>
            <a:ext cx="102425" cy="16095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D11DDF4-973A-4076-A2BF-149D4AB4B27D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1295" y="5928345"/>
            <a:ext cx="160955" cy="160955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5D4B3F60-E7FE-4FD5-B85B-DB091D99B42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35386" y="1687333"/>
            <a:ext cx="222210" cy="189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528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631</TotalTime>
  <Words>589</Words>
  <Application>Microsoft Office PowerPoint</Application>
  <PresentationFormat>Personnalisé</PresentationFormat>
  <Paragraphs>126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Codec Pro</vt:lpstr>
      <vt:lpstr>Codec Pro ExtraBold</vt:lpstr>
      <vt:lpstr>Lucida Sans Unicode</vt:lpstr>
      <vt:lpstr>Times New Roman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DEVELEY ELSA CHU Nice</dc:creator>
  <cp:lastModifiedBy>VIALE DAPHNE CHU Nice</cp:lastModifiedBy>
  <cp:revision>84</cp:revision>
  <cp:lastPrinted>2025-12-11T10:28:05Z</cp:lastPrinted>
  <dcterms:created xsi:type="dcterms:W3CDTF">2025-03-20T12:18:27Z</dcterms:created>
  <dcterms:modified xsi:type="dcterms:W3CDTF">2026-06-08T11:08:33Z</dcterms:modified>
</cp:coreProperties>
</file>